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Lst>
  <p:notesMasterIdLst>
    <p:notesMasterId r:id="rId31"/>
  </p:notesMasterIdLst>
  <p:sldIdLst>
    <p:sldId id="257" r:id="rId3"/>
    <p:sldId id="297" r:id="rId4"/>
    <p:sldId id="298" r:id="rId5"/>
    <p:sldId id="329" r:id="rId6"/>
    <p:sldId id="267" r:id="rId7"/>
    <p:sldId id="330" r:id="rId8"/>
    <p:sldId id="271" r:id="rId9"/>
    <p:sldId id="272" r:id="rId10"/>
    <p:sldId id="273" r:id="rId11"/>
    <p:sldId id="335" r:id="rId12"/>
    <p:sldId id="275" r:id="rId13"/>
    <p:sldId id="361" r:id="rId14"/>
    <p:sldId id="362" r:id="rId15"/>
    <p:sldId id="363" r:id="rId16"/>
    <p:sldId id="281" r:id="rId17"/>
    <p:sldId id="364" r:id="rId18"/>
    <p:sldId id="365" r:id="rId19"/>
    <p:sldId id="366" r:id="rId20"/>
    <p:sldId id="285" r:id="rId21"/>
    <p:sldId id="367" r:id="rId22"/>
    <p:sldId id="368" r:id="rId23"/>
    <p:sldId id="288" r:id="rId24"/>
    <p:sldId id="289" r:id="rId25"/>
    <p:sldId id="369" r:id="rId26"/>
    <p:sldId id="291" r:id="rId27"/>
    <p:sldId id="370" r:id="rId28"/>
    <p:sldId id="371" r:id="rId29"/>
    <p:sldId id="256"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030A0"/>
    <a:srgbClr val="6188CD"/>
    <a:srgbClr val="C2CB44"/>
    <a:srgbClr val="58BBB4"/>
    <a:srgbClr val="6F3293"/>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88" autoAdjust="0"/>
    <p:restoredTop sz="87207" autoAdjust="0"/>
  </p:normalViewPr>
  <p:slideViewPr>
    <p:cSldViewPr snapToGrid="0">
      <p:cViewPr varScale="1">
        <p:scale>
          <a:sx n="65" d="100"/>
          <a:sy n="65" d="100"/>
        </p:scale>
        <p:origin x="67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979DED-5950-4F5C-A50F-F971BD711B99}" type="datetimeFigureOut">
              <a:rPr lang="zh-CN" altLang="en-US" smtClean="0"/>
              <a:t>2017-10-22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6632C2-DB2B-46B3-8989-25D27DEF7DC5}" type="slidenum">
              <a:rPr lang="zh-CN" altLang="en-US" smtClean="0"/>
              <a:t>‹#›</a:t>
            </a:fld>
            <a:endParaRPr lang="zh-CN" altLang="en-US"/>
          </a:p>
        </p:txBody>
      </p:sp>
    </p:spTree>
    <p:extLst>
      <p:ext uri="{BB962C8B-B14F-4D97-AF65-F5344CB8AC3E}">
        <p14:creationId xmlns:p14="http://schemas.microsoft.com/office/powerpoint/2010/main" val="3579313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个人的文献阅读与服务平台</a:t>
            </a:r>
            <a:endParaRPr lang="zh-CN" altLang="en-US" dirty="0"/>
          </a:p>
        </p:txBody>
      </p:sp>
      <p:sp>
        <p:nvSpPr>
          <p:cNvPr id="4" name="灯片编号占位符 3"/>
          <p:cNvSpPr>
            <a:spLocks noGrp="1"/>
          </p:cNvSpPr>
          <p:nvPr>
            <p:ph type="sldNum" sz="quarter" idx="10"/>
          </p:nvPr>
        </p:nvSpPr>
        <p:spPr/>
        <p:txBody>
          <a:bodyPr/>
          <a:lstStyle/>
          <a:p>
            <a:fld id="{AE6632C2-DB2B-46B3-8989-25D27DEF7DC5}" type="slidenum">
              <a:rPr lang="zh-CN" altLang="en-US" smtClean="0"/>
              <a:t>1</a:t>
            </a:fld>
            <a:endParaRPr lang="zh-CN" altLang="en-US"/>
          </a:p>
        </p:txBody>
      </p:sp>
    </p:spTree>
    <p:extLst>
      <p:ext uri="{BB962C8B-B14F-4D97-AF65-F5344CB8AC3E}">
        <p14:creationId xmlns:p14="http://schemas.microsoft.com/office/powerpoint/2010/main" val="3956562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6632C2-DB2B-46B3-8989-25D27DEF7DC5}" type="slidenum">
              <a:rPr lang="zh-CN" altLang="en-US" smtClean="0"/>
              <a:t>4</a:t>
            </a:fld>
            <a:endParaRPr lang="zh-CN" altLang="en-US"/>
          </a:p>
        </p:txBody>
      </p:sp>
    </p:spTree>
    <p:extLst>
      <p:ext uri="{BB962C8B-B14F-4D97-AF65-F5344CB8AC3E}">
        <p14:creationId xmlns:p14="http://schemas.microsoft.com/office/powerpoint/2010/main" val="3493350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6632C2-DB2B-46B3-8989-25D27DEF7DC5}" type="slidenum">
              <a:rPr lang="zh-CN" altLang="en-US" smtClean="0"/>
              <a:t>5</a:t>
            </a:fld>
            <a:endParaRPr lang="zh-CN" altLang="en-US"/>
          </a:p>
        </p:txBody>
      </p:sp>
    </p:spTree>
    <p:extLst>
      <p:ext uri="{BB962C8B-B14F-4D97-AF65-F5344CB8AC3E}">
        <p14:creationId xmlns:p14="http://schemas.microsoft.com/office/powerpoint/2010/main" val="1817668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0B482BA-2B72-4BF9-8C1D-F2B55F6A018B}" type="slidenum">
              <a:rPr lang="zh-CN" altLang="en-US" smtClean="0">
                <a:solidFill>
                  <a:prstClr val="black"/>
                </a:solidFill>
              </a:rPr>
              <a:t>9</a:t>
            </a:fld>
            <a:endParaRPr lang="zh-CN" altLang="en-US">
              <a:solidFill>
                <a:prstClr val="black"/>
              </a:solidFill>
            </a:endParaRPr>
          </a:p>
        </p:txBody>
      </p:sp>
    </p:spTree>
    <p:extLst>
      <p:ext uri="{BB962C8B-B14F-4D97-AF65-F5344CB8AC3E}">
        <p14:creationId xmlns:p14="http://schemas.microsoft.com/office/powerpoint/2010/main" val="642174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A4CFDB3-F484-4A9F-B56C-972280579F62}" type="datetimeFigureOut">
              <a:rPr lang="zh-CN" altLang="en-US" smtClean="0"/>
              <a:t>2017-10-22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DD44CA-D924-4AFE-861C-FA6838F41B0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A4CFDB3-F484-4A9F-B56C-972280579F62}" type="datetimeFigureOut">
              <a:rPr lang="zh-CN" altLang="en-US" smtClean="0"/>
              <a:t>2017-10-22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DD44CA-D924-4AFE-861C-FA6838F41B09}"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A4CFDB3-F484-4A9F-B56C-972280579F62}" type="datetimeFigureOut">
              <a:rPr lang="zh-CN" altLang="en-US" smtClean="0"/>
              <a:t>2017-10-22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DD44CA-D924-4AFE-861C-FA6838F41B09}"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4CFDB3-F484-4A9F-B56C-972280579F62}" type="datetimeFigureOut">
              <a:rPr lang="zh-CN" altLang="en-US" smtClean="0"/>
              <a:t>2017-10-22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DD44CA-D924-4AFE-861C-FA6838F41B09}"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4CFDB3-F484-4A9F-B56C-972280579F62}" type="datetimeFigureOut">
              <a:rPr lang="zh-CN" altLang="en-US" smtClean="0"/>
              <a:t>2017-10-22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DD44CA-D924-4AFE-861C-FA6838F41B09}"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t>2017-10-22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6772E6-AD7B-4FEE-B61E-1CCFA8E7D1ED}"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t>2017-10-22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t>2017-10-22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t>2017-10-22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t>2017-10-22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t>2017-10-22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Freeform 3"/>
          <p:cNvSpPr>
            <a:spLocks noChangeArrowheads="1"/>
          </p:cNvSpPr>
          <p:nvPr userDrawn="1"/>
        </p:nvSpPr>
        <p:spPr bwMode="auto">
          <a:xfrm>
            <a:off x="0" y="246743"/>
            <a:ext cx="275771" cy="914400"/>
          </a:xfrm>
          <a:custGeom>
            <a:avLst/>
            <a:gdLst>
              <a:gd name="connsiteX0" fmla="*/ 0 w 670664"/>
              <a:gd name="connsiteY0" fmla="*/ 0 h 1551767"/>
              <a:gd name="connsiteX1" fmla="*/ 670664 w 670664"/>
              <a:gd name="connsiteY1" fmla="*/ 392696 h 1551767"/>
              <a:gd name="connsiteX2" fmla="*/ 670664 w 670664"/>
              <a:gd name="connsiteY2" fmla="*/ 1165008 h 1551767"/>
              <a:gd name="connsiteX3" fmla="*/ 0 w 670664"/>
              <a:gd name="connsiteY3" fmla="*/ 1551767 h 1551767"/>
            </a:gdLst>
            <a:ahLst/>
            <a:cxnLst>
              <a:cxn ang="0">
                <a:pos x="connsiteX0" y="connsiteY0"/>
              </a:cxn>
              <a:cxn ang="0">
                <a:pos x="connsiteX1" y="connsiteY1"/>
              </a:cxn>
              <a:cxn ang="0">
                <a:pos x="connsiteX2" y="connsiteY2"/>
              </a:cxn>
              <a:cxn ang="0">
                <a:pos x="connsiteX3" y="connsiteY3"/>
              </a:cxn>
            </a:cxnLst>
            <a:rect l="l" t="t" r="r" b="b"/>
            <a:pathLst>
              <a:path w="670664" h="1551767">
                <a:moveTo>
                  <a:pt x="0" y="0"/>
                </a:moveTo>
                <a:lnTo>
                  <a:pt x="670664" y="392696"/>
                </a:lnTo>
                <a:lnTo>
                  <a:pt x="670664" y="1165008"/>
                </a:lnTo>
                <a:lnTo>
                  <a:pt x="0" y="1551767"/>
                </a:lnTo>
                <a:close/>
              </a:path>
            </a:pathLst>
          </a:custGeom>
          <a:solidFill>
            <a:schemeClr val="accent1">
              <a:lumMod val="75000"/>
            </a:schemeClr>
          </a:solidFill>
          <a:ln>
            <a:noFill/>
          </a:ln>
          <a:effectLst/>
        </p:spPr>
        <p:txBody>
          <a:bodyPr wrap="square" anchor="ctr">
            <a:noAutofit/>
          </a:bodyPr>
          <a:lstStyle/>
          <a:p>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t>2017-10-22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t>2017-10-22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5"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t>2017-10-22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t>2017-10-22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t>2017-10-22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t>2017-10-22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cxnSp>
        <p:nvCxnSpPr>
          <p:cNvPr id="8" name="直接连接符 7"/>
          <p:cNvCxnSpPr/>
          <p:nvPr userDrawn="1"/>
        </p:nvCxnSpPr>
        <p:spPr>
          <a:xfrm>
            <a:off x="0" y="941295"/>
            <a:ext cx="12192000" cy="0"/>
          </a:xfrm>
          <a:prstGeom prst="line">
            <a:avLst/>
          </a:prstGeom>
          <a:ln w="19050"/>
        </p:spPr>
        <p:style>
          <a:lnRef idx="1">
            <a:schemeClr val="accent5"/>
          </a:lnRef>
          <a:fillRef idx="0">
            <a:schemeClr val="accent5"/>
          </a:fillRef>
          <a:effectRef idx="0">
            <a:schemeClr val="accent5"/>
          </a:effectRef>
          <a:fontRef idx="minor">
            <a:schemeClr val="tx1"/>
          </a:fontRef>
        </p:style>
      </p:cxn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7" name="Freeform 3"/>
          <p:cNvSpPr>
            <a:spLocks noChangeArrowheads="1"/>
          </p:cNvSpPr>
          <p:nvPr userDrawn="1"/>
        </p:nvSpPr>
        <p:spPr bwMode="auto">
          <a:xfrm>
            <a:off x="0" y="246743"/>
            <a:ext cx="275771" cy="914400"/>
          </a:xfrm>
          <a:custGeom>
            <a:avLst/>
            <a:gdLst>
              <a:gd name="connsiteX0" fmla="*/ 0 w 670664"/>
              <a:gd name="connsiteY0" fmla="*/ 0 h 1551767"/>
              <a:gd name="connsiteX1" fmla="*/ 670664 w 670664"/>
              <a:gd name="connsiteY1" fmla="*/ 392696 h 1551767"/>
              <a:gd name="connsiteX2" fmla="*/ 670664 w 670664"/>
              <a:gd name="connsiteY2" fmla="*/ 1165008 h 1551767"/>
              <a:gd name="connsiteX3" fmla="*/ 0 w 670664"/>
              <a:gd name="connsiteY3" fmla="*/ 1551767 h 1551767"/>
            </a:gdLst>
            <a:ahLst/>
            <a:cxnLst>
              <a:cxn ang="0">
                <a:pos x="connsiteX0" y="connsiteY0"/>
              </a:cxn>
              <a:cxn ang="0">
                <a:pos x="connsiteX1" y="connsiteY1"/>
              </a:cxn>
              <a:cxn ang="0">
                <a:pos x="connsiteX2" y="connsiteY2"/>
              </a:cxn>
              <a:cxn ang="0">
                <a:pos x="connsiteX3" y="connsiteY3"/>
              </a:cxn>
            </a:cxnLst>
            <a:rect l="l" t="t" r="r" b="b"/>
            <a:pathLst>
              <a:path w="670664" h="1551767">
                <a:moveTo>
                  <a:pt x="0" y="0"/>
                </a:moveTo>
                <a:lnTo>
                  <a:pt x="670664" y="392696"/>
                </a:lnTo>
                <a:lnTo>
                  <a:pt x="670664" y="1165008"/>
                </a:lnTo>
                <a:lnTo>
                  <a:pt x="0" y="1551767"/>
                </a:lnTo>
                <a:close/>
              </a:path>
            </a:pathLst>
          </a:custGeom>
          <a:solidFill>
            <a:schemeClr val="accent1">
              <a:lumMod val="75000"/>
            </a:schemeClr>
          </a:solidFill>
          <a:ln>
            <a:noFill/>
          </a:ln>
          <a:effectLst/>
        </p:spPr>
        <p:txBody>
          <a:bodyPr wrap="square" anchor="ctr">
            <a:noAutofit/>
          </a:bodyPr>
          <a:lstStyle/>
          <a:p>
            <a:endParaRPr lang="en-US"/>
          </a:p>
        </p:txBody>
      </p:sp>
      <p:sp>
        <p:nvSpPr>
          <p:cNvPr id="4" name="矩形 3"/>
          <p:cNvSpPr/>
          <p:nvPr/>
        </p:nvSpPr>
        <p:spPr>
          <a:xfrm>
            <a:off x="6110514" y="0"/>
            <a:ext cx="6081486" cy="6858000"/>
          </a:xfrm>
          <a:prstGeom prst="rect">
            <a:avLst/>
          </a:prstGeom>
          <a:gradFill>
            <a:gsLst>
              <a:gs pos="0">
                <a:schemeClr val="accent1">
                  <a:lumMod val="5000"/>
                  <a:lumOff val="95000"/>
                </a:schemeClr>
              </a:gs>
              <a:gs pos="100000">
                <a:srgbClr val="D9DADB"/>
              </a:gs>
              <a:gs pos="100000">
                <a:schemeClr val="bg1">
                  <a:lumMod val="75000"/>
                </a:schemeClr>
              </a:gs>
            </a:gsLst>
            <a:lin ang="10800000" scaled="0"/>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690465" y="0"/>
            <a:ext cx="5420049" cy="6858000"/>
          </a:xfrm>
          <a:prstGeom prst="rect">
            <a:avLst/>
          </a:prstGeom>
          <a:gradFill>
            <a:gsLst>
              <a:gs pos="100000">
                <a:schemeClr val="accent1">
                  <a:lumMod val="5000"/>
                  <a:lumOff val="95000"/>
                </a:schemeClr>
              </a:gs>
              <a:gs pos="3000">
                <a:srgbClr val="D9DADB"/>
              </a:gs>
              <a:gs pos="0">
                <a:schemeClr val="bg1">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A4CFDB3-F484-4A9F-B56C-972280579F62}" type="datetimeFigureOut">
              <a:rPr lang="zh-CN" altLang="en-US" smtClean="0"/>
              <a:t>2017-10-22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2DD44CA-D924-4AFE-861C-FA6838F41B09}"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A4CFDB3-F484-4A9F-B56C-972280579F62}" type="datetimeFigureOut">
              <a:rPr lang="zh-CN" altLang="en-US" smtClean="0"/>
              <a:t>2017-10-22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DD44CA-D924-4AFE-861C-FA6838F41B0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A4CFDB3-F484-4A9F-B56C-972280579F62}" type="datetimeFigureOut">
              <a:rPr lang="zh-CN" altLang="en-US" smtClean="0"/>
              <a:t>2017-10-22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DD44CA-D924-4AFE-861C-FA6838F41B0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A4CFDB3-F484-4A9F-B56C-972280579F62}" type="datetimeFigureOut">
              <a:rPr lang="zh-CN" altLang="en-US" smtClean="0"/>
              <a:t>2017-10-22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2DD44CA-D924-4AFE-861C-FA6838F41B0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A4CFDB3-F484-4A9F-B56C-972280579F62}" type="datetimeFigureOut">
              <a:rPr lang="zh-CN" altLang="en-US" smtClean="0"/>
              <a:t>2017-10-22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2DD44CA-D924-4AFE-861C-FA6838F41B0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A4CFDB3-F484-4A9F-B56C-972280579F62}" type="datetimeFigureOut">
              <a:rPr lang="zh-CN" altLang="en-US" smtClean="0"/>
              <a:t>2017-10-22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2DD44CA-D924-4AFE-861C-FA6838F41B0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4CFDB3-F484-4A9F-B56C-972280579F62}" type="datetimeFigureOut">
              <a:rPr lang="zh-CN" altLang="en-US" smtClean="0"/>
              <a:t>2017-10-22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DD44CA-D924-4AFE-861C-FA6838F41B0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9AFA9D5F-5319-4FC0-8CC0-0821FF8653BE}" type="datetimeFigureOut">
              <a:rPr lang="zh-CN" altLang="en-US" smtClean="0">
                <a:solidFill>
                  <a:prstClr val="black">
                    <a:tint val="75000"/>
                  </a:prstClr>
                </a:solidFill>
              </a:rPr>
              <a:t>2017-10-22</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pic>
        <p:nvPicPr>
          <p:cNvPr id="7" name="图片 9" descr="logo.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320469" y="218191"/>
            <a:ext cx="1440160" cy="497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iming>
    <p:tnLst>
      <p:par>
        <p:cTn id="1" dur="indefinite" restart="never" nodeType="tmRoot"/>
      </p:par>
    </p:tnLst>
  </p:timing>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slideLayout" Target="../slideLayouts/slideLayout2.xml"/><Relationship Id="rId5" Type="http://schemas.openxmlformats.org/officeDocument/2006/relationships/tags" Target="../tags/tag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6.xml"/><Relationship Id="rId5" Type="http://schemas.openxmlformats.org/officeDocument/2006/relationships/image" Target="../media/image17.jpe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Layout" Target="../slideLayouts/slideLayout26.xml"/><Relationship Id="rId5" Type="http://schemas.openxmlformats.org/officeDocument/2006/relationships/tags" Target="../tags/tag18.xml"/><Relationship Id="rId4" Type="http://schemas.openxmlformats.org/officeDocument/2006/relationships/tags" Target="../tags/tag1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tags" Target="../tags/tag2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5.xml"/><Relationship Id="rId7"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31.xml"/><Relationship Id="rId7" Type="http://schemas.openxmlformats.org/officeDocument/2006/relationships/image" Target="../media/image39.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3.png"/><Relationship Id="rId5" Type="http://schemas.openxmlformats.org/officeDocument/2006/relationships/slideLayout" Target="../slideLayouts/slideLayout2.xml"/><Relationship Id="rId10" Type="http://schemas.openxmlformats.org/officeDocument/2006/relationships/image" Target="../media/image42.png"/><Relationship Id="rId4" Type="http://schemas.openxmlformats.org/officeDocument/2006/relationships/tags" Target="../tags/tag32.xml"/><Relationship Id="rId9"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hyperlink" Target="http://gongjushu.cnki.net/refbook/R200612011.html" TargetMode="Externa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l="15788" r="13901"/>
          <a:stretch>
            <a:fillRect/>
          </a:stretch>
        </p:blipFill>
        <p:spPr>
          <a:xfrm>
            <a:off x="-19049" y="0"/>
            <a:ext cx="12363450" cy="7271657"/>
          </a:xfrm>
          <a:prstGeom prst="rect">
            <a:avLst/>
          </a:prstGeom>
        </p:spPr>
      </p:pic>
      <p:sp>
        <p:nvSpPr>
          <p:cNvPr id="15" name="任意多边形 188"/>
          <p:cNvSpPr/>
          <p:nvPr/>
        </p:nvSpPr>
        <p:spPr bwMode="auto">
          <a:xfrm>
            <a:off x="-19049" y="0"/>
            <a:ext cx="6850757" cy="7271656"/>
          </a:xfrm>
          <a:custGeom>
            <a:avLst/>
            <a:gdLst>
              <a:gd name="T0" fmla="*/ 0 w 21600"/>
              <a:gd name="T1" fmla="*/ 0 h 21600"/>
              <a:gd name="T2" fmla="*/ 11334 w 21600"/>
              <a:gd name="T3" fmla="*/ 7 h 21600"/>
              <a:gd name="T4" fmla="*/ 21600 w 21600"/>
              <a:gd name="T5" fmla="*/ 7267 h 21600"/>
              <a:gd name="T6" fmla="*/ 14343 w 21600"/>
              <a:gd name="T7" fmla="*/ 21566 h 21600"/>
              <a:gd name="T8" fmla="*/ 20 w 21600"/>
              <a:gd name="T9" fmla="*/ 21600 h 21600"/>
              <a:gd name="T10" fmla="*/ 0 w 21600"/>
              <a:gd name="T11" fmla="*/ 0 h 21600"/>
            </a:gdLst>
            <a:ahLst/>
            <a:cxnLst>
              <a:cxn ang="0">
                <a:pos x="T0" y="T1"/>
              </a:cxn>
              <a:cxn ang="0">
                <a:pos x="T2" y="T3"/>
              </a:cxn>
              <a:cxn ang="0">
                <a:pos x="T4" y="T5"/>
              </a:cxn>
              <a:cxn ang="0">
                <a:pos x="T6" y="T7"/>
              </a:cxn>
              <a:cxn ang="0">
                <a:pos x="T8" y="T9"/>
              </a:cxn>
              <a:cxn ang="0">
                <a:pos x="T10" y="T11"/>
              </a:cxn>
            </a:cxnLst>
            <a:rect l="0" t="0" r="r" b="b"/>
            <a:pathLst>
              <a:path w="21600" h="21600">
                <a:moveTo>
                  <a:pt x="0" y="0"/>
                </a:moveTo>
                <a:lnTo>
                  <a:pt x="11334" y="7"/>
                </a:lnTo>
                <a:lnTo>
                  <a:pt x="21600" y="7267"/>
                </a:lnTo>
                <a:lnTo>
                  <a:pt x="14343" y="21566"/>
                </a:lnTo>
                <a:lnTo>
                  <a:pt x="20" y="21600"/>
                </a:lnTo>
                <a:lnTo>
                  <a:pt x="0" y="0"/>
                </a:lnTo>
                <a:close/>
              </a:path>
            </a:pathLst>
          </a:custGeom>
          <a:solidFill>
            <a:schemeClr val="bg1">
              <a:alpha val="70000"/>
            </a:schemeClr>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6" name="文本框 15"/>
          <p:cNvSpPr txBox="1"/>
          <p:nvPr/>
        </p:nvSpPr>
        <p:spPr>
          <a:xfrm>
            <a:off x="-19050" y="1412875"/>
            <a:ext cx="6851650" cy="2799715"/>
          </a:xfrm>
          <a:prstGeom prst="rect">
            <a:avLst/>
          </a:prstGeom>
          <a:noFill/>
        </p:spPr>
        <p:txBody>
          <a:bodyPr wrap="square" rtlCol="0">
            <a:spAutoFit/>
          </a:bodyPr>
          <a:lstStyle/>
          <a:p>
            <a:pPr algn="l" fontAlgn="auto"/>
            <a:r>
              <a:rPr lang="en-US" altLang="zh-CN" sz="4800" b="1" dirty="0" smtClean="0">
                <a:latin typeface="仿宋" panose="02010609060101010101" charset="-122"/>
                <a:ea typeface="仿宋" panose="02010609060101010101" charset="-122"/>
              </a:rPr>
              <a:t>CNKI</a:t>
            </a:r>
            <a:r>
              <a:rPr lang="zh-CN" altLang="en-US" sz="4800" b="1" dirty="0" smtClean="0">
                <a:latin typeface="仿宋" panose="02010609060101010101" charset="-122"/>
                <a:ea typeface="仿宋" panose="02010609060101010101" charset="-122"/>
              </a:rPr>
              <a:t>协同研学平台</a:t>
            </a:r>
          </a:p>
          <a:p>
            <a:pPr algn="l" fontAlgn="auto">
              <a:lnSpc>
                <a:spcPct val="200000"/>
              </a:lnSpc>
            </a:pPr>
            <a:r>
              <a:rPr lang="en-US" altLang="zh-CN" sz="3200" b="1" dirty="0" smtClean="0">
                <a:latin typeface="仿宋" panose="02010609060101010101" charset="-122"/>
                <a:ea typeface="仿宋" panose="02010609060101010101" charset="-122"/>
              </a:rPr>
              <a:t>——</a:t>
            </a:r>
            <a:r>
              <a:rPr lang="zh-CN" altLang="en-US" sz="3200" b="1" dirty="0" smtClean="0">
                <a:solidFill>
                  <a:srgbClr val="C00000"/>
                </a:solidFill>
                <a:latin typeface="仿宋" panose="02010609060101010101" charset="-122"/>
                <a:ea typeface="仿宋" panose="02010609060101010101" charset="-122"/>
              </a:rPr>
              <a:t>支持大数据与协同研究范式的</a:t>
            </a:r>
          </a:p>
          <a:p>
            <a:pPr algn="l" fontAlgn="auto">
              <a:lnSpc>
                <a:spcPct val="200000"/>
              </a:lnSpc>
            </a:pPr>
            <a:r>
              <a:rPr lang="zh-CN" altLang="en-US" sz="3200" b="1" dirty="0" smtClean="0">
                <a:solidFill>
                  <a:srgbClr val="C00000"/>
                </a:solidFill>
                <a:latin typeface="仿宋" panose="02010609060101010101" charset="-122"/>
                <a:ea typeface="仿宋" panose="02010609060101010101" charset="-122"/>
              </a:rPr>
              <a:t>探究式学习平台</a:t>
            </a:r>
            <a:r>
              <a:rPr lang="zh-CN" altLang="en-US" sz="3200" b="1" dirty="0" smtClean="0">
                <a:latin typeface="仿宋" panose="02010609060101010101" charset="-122"/>
                <a:ea typeface="仿宋" panose="02010609060101010101" charset="-122"/>
              </a:rPr>
              <a:t>（简称：</a:t>
            </a:r>
            <a:r>
              <a:rPr lang="en-US" altLang="zh-CN" sz="3200" b="1" dirty="0" smtClean="0">
                <a:solidFill>
                  <a:srgbClr val="C00000"/>
                </a:solidFill>
                <a:latin typeface="仿宋" panose="02010609060101010101" charset="-122"/>
                <a:ea typeface="仿宋" panose="02010609060101010101" charset="-122"/>
              </a:rPr>
              <a:t>ECSP</a:t>
            </a:r>
            <a:r>
              <a:rPr lang="zh-CN" altLang="en-US" sz="3200" b="1" dirty="0" smtClean="0">
                <a:latin typeface="仿宋" panose="02010609060101010101" charset="-122"/>
                <a:ea typeface="仿宋" panose="02010609060101010101" charset="-122"/>
              </a:rPr>
              <a:t>）</a:t>
            </a:r>
          </a:p>
        </p:txBody>
      </p:sp>
      <p:sp>
        <p:nvSpPr>
          <p:cNvPr id="17" name="页脚占位符 8"/>
          <p:cNvSpPr txBox="1">
            <a:spLocks noGrp="1" noChangeArrowheads="1"/>
          </p:cNvSpPr>
          <p:nvPr/>
        </p:nvSpPr>
        <p:spPr bwMode="auto">
          <a:xfrm>
            <a:off x="244475" y="4433570"/>
            <a:ext cx="505904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nchor="ct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pPr>
            <a:r>
              <a:rPr lang="zh-CN" altLang="en-US" sz="2400" b="1" dirty="0" smtClean="0">
                <a:latin typeface="仿宋" panose="02010609060101010101" charset="-122"/>
                <a:ea typeface="仿宋" panose="02010609060101010101" charset="-122"/>
              </a:rPr>
              <a:t>同方知网（北京）技术有限公司</a:t>
            </a:r>
          </a:p>
          <a:p>
            <a:pPr algn="ctr" fontAlgn="auto">
              <a:lnSpc>
                <a:spcPct val="100000"/>
              </a:lnSpc>
            </a:pPr>
            <a:r>
              <a:rPr lang="zh-CN" altLang="en-US" sz="2400" b="1" dirty="0">
                <a:latin typeface="仿宋" panose="02010609060101010101" charset="-122"/>
                <a:ea typeface="仿宋" panose="02010609060101010101" charset="-122"/>
              </a:rPr>
              <a:t>江苏分公司</a:t>
            </a:r>
          </a:p>
        </p:txBody>
      </p:sp>
      <p:sp>
        <p:nvSpPr>
          <p:cNvPr id="2" name="页脚占位符 8"/>
          <p:cNvSpPr txBox="1">
            <a:spLocks noGrp="1" noChangeArrowheads="1"/>
          </p:cNvSpPr>
          <p:nvPr/>
        </p:nvSpPr>
        <p:spPr bwMode="auto">
          <a:xfrm>
            <a:off x="1207770" y="5539740"/>
            <a:ext cx="3132455" cy="527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nchor="ct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pPr>
            <a:r>
              <a:rPr lang="zh-CN" altLang="en-US" sz="2000" b="1" dirty="0" smtClean="0">
                <a:latin typeface="仿宋" panose="02010609060101010101" charset="-122"/>
                <a:ea typeface="仿宋" panose="02010609060101010101" charset="-122"/>
              </a:rPr>
              <a:t>王  鑫</a:t>
            </a:r>
            <a:endParaRPr lang="zh-CN" altLang="en-US" sz="2000" b="1" dirty="0" smtClean="0">
              <a:latin typeface="仿宋" panose="02010609060101010101" charset="-122"/>
              <a:ea typeface="仿宋" panose="02010609060101010101" charset="-122"/>
            </a:endParaRPr>
          </a:p>
        </p:txBody>
      </p:sp>
      <p:sp>
        <p:nvSpPr>
          <p:cNvPr id="3" name="页脚占位符 8"/>
          <p:cNvSpPr txBox="1">
            <a:spLocks noGrp="1" noChangeArrowheads="1"/>
          </p:cNvSpPr>
          <p:nvPr/>
        </p:nvSpPr>
        <p:spPr bwMode="auto">
          <a:xfrm>
            <a:off x="1315085" y="6259195"/>
            <a:ext cx="2917825"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nchor="ct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pPr>
            <a:r>
              <a:rPr lang="en-US" altLang="zh-CN" sz="2000" b="1" dirty="0" smtClean="0">
                <a:latin typeface="仿宋" panose="02010609060101010101" charset="-122"/>
                <a:ea typeface="仿宋" panose="02010609060101010101" charset="-122"/>
              </a:rPr>
              <a:t>2017</a:t>
            </a:r>
            <a:r>
              <a:rPr lang="zh-CN" altLang="en-US" sz="2000" b="1" dirty="0" smtClean="0">
                <a:latin typeface="仿宋" panose="02010609060101010101" charset="-122"/>
                <a:ea typeface="仿宋" panose="02010609060101010101" charset="-122"/>
              </a:rPr>
              <a:t>年</a:t>
            </a:r>
            <a:r>
              <a:rPr lang="en-US" altLang="zh-CN" sz="2000" b="1" dirty="0" smtClean="0">
                <a:latin typeface="仿宋" panose="02010609060101010101" charset="-122"/>
                <a:ea typeface="仿宋" panose="02010609060101010101" charset="-122"/>
              </a:rPr>
              <a:t>10</a:t>
            </a:r>
            <a:r>
              <a:rPr lang="zh-CN" altLang="en-US" sz="2000" b="1" dirty="0" smtClean="0">
                <a:latin typeface="仿宋" panose="02010609060101010101" charset="-122"/>
                <a:ea typeface="仿宋" panose="02010609060101010101" charset="-122"/>
              </a:rPr>
              <a:t>月</a:t>
            </a:r>
            <a:endParaRPr lang="zh-CN" altLang="en-US" sz="2000" b="1" dirty="0">
              <a:latin typeface="仿宋" panose="02010609060101010101" charset="-122"/>
              <a:ea typeface="仿宋" panose="02010609060101010101"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1"/>
          <p:cNvPicPr>
            <a:picLocks noChangeAspect="1"/>
          </p:cNvPicPr>
          <p:nvPr/>
        </p:nvPicPr>
        <p:blipFill>
          <a:blip r:embed="rId12"/>
          <a:srcRect l="10094" t="20896" r="9842" b="30789"/>
          <a:stretch>
            <a:fillRect/>
          </a:stretch>
        </p:blipFill>
        <p:spPr>
          <a:xfrm>
            <a:off x="9850120" y="142240"/>
            <a:ext cx="2226310" cy="855980"/>
          </a:xfrm>
          <a:prstGeom prst="rect">
            <a:avLst/>
          </a:prstGeom>
        </p:spPr>
      </p:pic>
      <p:cxnSp>
        <p:nvCxnSpPr>
          <p:cNvPr id="6" name="直接连接符 5"/>
          <p:cNvCxnSpPr/>
          <p:nvPr/>
        </p:nvCxnSpPr>
        <p:spPr>
          <a:xfrm flipH="1">
            <a:off x="8890" y="1135380"/>
            <a:ext cx="12174220" cy="1905"/>
          </a:xfrm>
          <a:prstGeom prst="line">
            <a:avLst/>
          </a:prstGeom>
          <a:ln w="28575"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3" name="TextBox 86"/>
          <p:cNvSpPr txBox="1"/>
          <p:nvPr/>
        </p:nvSpPr>
        <p:spPr>
          <a:xfrm>
            <a:off x="469265" y="323850"/>
            <a:ext cx="9132570" cy="674370"/>
          </a:xfrm>
          <a:prstGeom prst="rect">
            <a:avLst/>
          </a:prstGeom>
          <a:noFill/>
        </p:spPr>
        <p:txBody>
          <a:bodyPr wrap="square" lIns="121880" tIns="60938" rIns="121880" bIns="60938">
            <a:spAutoFit/>
          </a:bodyPr>
          <a:lstStyle/>
          <a:p>
            <a:pPr algn="l">
              <a:defRPr/>
            </a:pPr>
            <a:r>
              <a:rPr lang="en-US" altLang="zh-CN" sz="3600" b="1" spc="200" dirty="0">
                <a:solidFill>
                  <a:schemeClr val="tx1"/>
                </a:solidFill>
                <a:latin typeface="仿宋" panose="02010609060101010101" charset="-122"/>
                <a:ea typeface="仿宋" panose="02010609060101010101" charset="-122"/>
              </a:rPr>
              <a:t>2.2 ECSP-</a:t>
            </a:r>
            <a:r>
              <a:rPr lang="zh-CN" altLang="en-US" sz="3600" b="1" spc="200" dirty="0">
                <a:solidFill>
                  <a:schemeClr val="tx1"/>
                </a:solidFill>
                <a:latin typeface="仿宋" panose="02010609060101010101" charset="-122"/>
                <a:ea typeface="仿宋" panose="02010609060101010101" charset="-122"/>
              </a:rPr>
              <a:t>基于</a:t>
            </a:r>
            <a:r>
              <a:rPr lang="zh-CN" sz="3600" b="1" spc="200" dirty="0">
                <a:solidFill>
                  <a:srgbClr val="C00000"/>
                </a:solidFill>
                <a:latin typeface="仿宋" panose="02010609060101010101" charset="-122"/>
                <a:ea typeface="仿宋" panose="02010609060101010101" charset="-122"/>
              </a:rPr>
              <a:t>知网型笔记</a:t>
            </a:r>
            <a:r>
              <a:rPr lang="zh-CN" sz="3600" b="1" spc="200" dirty="0">
                <a:solidFill>
                  <a:schemeClr val="tx1"/>
                </a:solidFill>
                <a:latin typeface="仿宋" panose="02010609060101010101" charset="-122"/>
                <a:ea typeface="仿宋" panose="02010609060101010101" charset="-122"/>
              </a:rPr>
              <a:t>的</a:t>
            </a:r>
            <a:r>
              <a:rPr lang="zh-CN" sz="3600" b="1" spc="200" dirty="0">
                <a:solidFill>
                  <a:srgbClr val="C00000"/>
                </a:solidFill>
                <a:latin typeface="仿宋" panose="02010609060101010101" charset="-122"/>
                <a:ea typeface="仿宋" panose="02010609060101010101" charset="-122"/>
              </a:rPr>
              <a:t>探究式学习</a:t>
            </a:r>
            <a:endParaRPr lang="zh-CN" sz="3600" b="1" spc="200" dirty="0">
              <a:solidFill>
                <a:schemeClr val="tx1"/>
              </a:solidFill>
              <a:latin typeface="仿宋" panose="02010609060101010101" charset="-122"/>
              <a:ea typeface="仿宋" panose="02010609060101010101" charset="-122"/>
            </a:endParaRPr>
          </a:p>
        </p:txBody>
      </p:sp>
      <p:sp>
        <p:nvSpPr>
          <p:cNvPr id="9" name="矩形 8"/>
          <p:cNvSpPr/>
          <p:nvPr/>
        </p:nvSpPr>
        <p:spPr>
          <a:xfrm>
            <a:off x="866140" y="1387475"/>
            <a:ext cx="10460355" cy="829945"/>
          </a:xfrm>
          <a:prstGeom prst="rect">
            <a:avLst/>
          </a:prstGeom>
          <a:ln w="28575" cmpd="sng">
            <a:solidFill>
              <a:srgbClr val="0070C0"/>
            </a:solidFill>
            <a:prstDash val="sysDash"/>
          </a:ln>
        </p:spPr>
        <p:txBody>
          <a:bodyPr wrap="square">
            <a:spAutoFit/>
          </a:bodyPr>
          <a:lstStyle/>
          <a:p>
            <a:pPr lvl="0" fontAlgn="auto">
              <a:lnSpc>
                <a:spcPct val="100000"/>
              </a:lnSpc>
              <a:defRPr/>
            </a:pPr>
            <a:r>
              <a:rPr sz="2400" b="1" kern="0" dirty="0">
                <a:latin typeface="仿宋" panose="02010609060101010101" charset="-122"/>
                <a:ea typeface="仿宋" panose="02010609060101010101" charset="-122"/>
              </a:rPr>
              <a:t>在XML碎片化阅读页面上实现读者</a:t>
            </a:r>
            <a:r>
              <a:rPr lang="zh-CN" sz="2400" b="1" kern="0" dirty="0">
                <a:solidFill>
                  <a:schemeClr val="tx1"/>
                </a:solidFill>
                <a:latin typeface="仿宋" panose="02010609060101010101" charset="-122"/>
                <a:ea typeface="仿宋" panose="02010609060101010101" charset="-122"/>
              </a:rPr>
              <a:t>阅读</a:t>
            </a:r>
            <a:r>
              <a:rPr sz="2400" b="1" kern="0" dirty="0">
                <a:solidFill>
                  <a:schemeClr val="tx1"/>
                </a:solidFill>
                <a:latin typeface="仿宋" panose="02010609060101010101" charset="-122"/>
                <a:ea typeface="仿宋" panose="02010609060101010101" charset="-122"/>
              </a:rPr>
              <a:t>学习</a:t>
            </a:r>
            <a:r>
              <a:rPr sz="2400" b="1" kern="0" dirty="0">
                <a:latin typeface="仿宋" panose="02010609060101010101" charset="-122"/>
                <a:ea typeface="仿宋" panose="02010609060101010101" charset="-122"/>
              </a:rPr>
              <a:t>和</a:t>
            </a:r>
            <a:r>
              <a:rPr sz="2400" b="1" kern="0" dirty="0">
                <a:solidFill>
                  <a:srgbClr val="C00000"/>
                </a:solidFill>
                <a:latin typeface="仿宋" panose="02010609060101010101" charset="-122"/>
                <a:ea typeface="仿宋" panose="02010609060101010101" charset="-122"/>
              </a:rPr>
              <a:t>记笔记</a:t>
            </a:r>
            <a:r>
              <a:rPr sz="2400" b="1" kern="0" dirty="0">
                <a:solidFill>
                  <a:schemeClr val="tx1"/>
                </a:solidFill>
                <a:latin typeface="仿宋" panose="02010609060101010101" charset="-122"/>
                <a:ea typeface="仿宋" panose="02010609060101010101" charset="-122"/>
              </a:rPr>
              <a:t>的全过程</a:t>
            </a:r>
            <a:r>
              <a:rPr sz="2400" b="1" kern="0" dirty="0">
                <a:latin typeface="仿宋" panose="02010609060101010101" charset="-122"/>
                <a:ea typeface="仿宋" panose="02010609060101010101" charset="-122"/>
              </a:rPr>
              <a:t>，在原文的基础上支持大纲目录和</a:t>
            </a:r>
            <a:r>
              <a:rPr sz="2400" b="1" kern="0" dirty="0">
                <a:solidFill>
                  <a:srgbClr val="C00000"/>
                </a:solidFill>
                <a:latin typeface="仿宋" panose="02010609060101010101" charset="-122"/>
                <a:ea typeface="仿宋" panose="02010609060101010101" charset="-122"/>
              </a:rPr>
              <a:t>内容的编改重组</a:t>
            </a:r>
            <a:r>
              <a:rPr sz="2400" b="1" kern="0" dirty="0">
                <a:latin typeface="仿宋" panose="02010609060101010101" charset="-122"/>
                <a:ea typeface="仿宋" panose="02010609060101010101" charset="-122"/>
              </a:rPr>
              <a:t>。</a:t>
            </a:r>
          </a:p>
        </p:txBody>
      </p:sp>
      <p:grpSp>
        <p:nvGrpSpPr>
          <p:cNvPr id="2" name="组合 1"/>
          <p:cNvGrpSpPr/>
          <p:nvPr/>
        </p:nvGrpSpPr>
        <p:grpSpPr>
          <a:xfrm>
            <a:off x="1344930" y="2600960"/>
            <a:ext cx="8947785" cy="1715135"/>
            <a:chOff x="2118" y="4096"/>
            <a:chExt cx="14091" cy="2701"/>
          </a:xfrm>
        </p:grpSpPr>
        <p:sp>
          <p:nvSpPr>
            <p:cNvPr id="14" name="MH_SubTitle_1"/>
            <p:cNvSpPr/>
            <p:nvPr>
              <p:custDataLst>
                <p:tags r:id="rId6"/>
              </p:custDataLst>
            </p:nvPr>
          </p:nvSpPr>
          <p:spPr>
            <a:xfrm>
              <a:off x="5460" y="4096"/>
              <a:ext cx="4940" cy="1149"/>
            </a:xfrm>
            <a:prstGeom prst="rect">
              <a:avLst/>
            </a:prstGeom>
            <a:solidFill>
              <a:srgbClr val="B27AD8"/>
            </a:solidFill>
          </p:spPr>
          <p:txBody>
            <a:bodyPr rot="0" spcFirstLastPara="0" vertOverflow="overflow" horzOverflow="overflow" vert="horz" wrap="square" lIns="48000" tIns="60960" rIns="48000" bIns="60960" numCol="1" spcCol="0" rtlCol="0" fromWordArt="0" anchor="ctr" anchorCtr="0" forceAA="0" compatLnSpc="1">
              <a:normAutofit/>
            </a:bodyPr>
            <a:lstStyle/>
            <a:p>
              <a:pPr algn="ctr">
                <a:lnSpc>
                  <a:spcPct val="110000"/>
                </a:lnSpc>
              </a:pPr>
              <a:r>
                <a:rPr lang="zh-CN" altLang="en-US" sz="2135" b="1" dirty="0" smtClean="0">
                  <a:solidFill>
                    <a:srgbClr val="FFFFFF"/>
                  </a:solidFill>
                  <a:latin typeface="仿宋" panose="02010609060101010101" charset="-122"/>
                  <a:ea typeface="仿宋" panose="02010609060101010101" charset="-122"/>
                </a:rPr>
                <a:t>多种</a:t>
              </a:r>
              <a:r>
                <a:rPr lang="zh-CN" altLang="en-US" sz="2135" b="1" dirty="0">
                  <a:solidFill>
                    <a:srgbClr val="FFFFFF"/>
                  </a:solidFill>
                  <a:latin typeface="仿宋" panose="02010609060101010101" charset="-122"/>
                  <a:ea typeface="仿宋" panose="02010609060101010101" charset="-122"/>
                </a:rPr>
                <a:t>形式的</a:t>
              </a:r>
              <a:r>
                <a:rPr lang="zh-CN" altLang="en-US" sz="2135" b="1" dirty="0" smtClean="0">
                  <a:solidFill>
                    <a:srgbClr val="FFFFFF"/>
                  </a:solidFill>
                  <a:latin typeface="仿宋" panose="02010609060101010101" charset="-122"/>
                  <a:ea typeface="仿宋" panose="02010609060101010101" charset="-122"/>
                </a:rPr>
                <a:t>笔记</a:t>
              </a:r>
              <a:endParaRPr lang="zh-CN" altLang="en-US" sz="2135" b="1" dirty="0">
                <a:solidFill>
                  <a:srgbClr val="FFFFFF"/>
                </a:solidFill>
                <a:latin typeface="仿宋" panose="02010609060101010101" charset="-122"/>
                <a:ea typeface="仿宋" panose="02010609060101010101" charset="-122"/>
              </a:endParaRPr>
            </a:p>
          </p:txBody>
        </p:sp>
        <p:sp>
          <p:nvSpPr>
            <p:cNvPr id="15" name="MH_SubTitle_1"/>
            <p:cNvSpPr/>
            <p:nvPr>
              <p:custDataLst>
                <p:tags r:id="rId7"/>
              </p:custDataLst>
            </p:nvPr>
          </p:nvSpPr>
          <p:spPr>
            <a:xfrm>
              <a:off x="11269" y="4099"/>
              <a:ext cx="4940" cy="1151"/>
            </a:xfrm>
            <a:prstGeom prst="rect">
              <a:avLst/>
            </a:prstGeom>
            <a:solidFill>
              <a:srgbClr val="92D050"/>
            </a:solidFill>
          </p:spPr>
          <p:txBody>
            <a:bodyPr rot="0" spcFirstLastPara="0" vertOverflow="overflow" horzOverflow="overflow" vert="horz" wrap="square" lIns="144000" tIns="60960" rIns="144000" bIns="60960" numCol="1" spcCol="0" rtlCol="0" fromWordArt="0" anchor="ctr" anchorCtr="0" forceAA="0" compatLnSpc="1">
              <a:normAutofit/>
            </a:bodyPr>
            <a:lstStyle/>
            <a:p>
              <a:pPr algn="ctr">
                <a:lnSpc>
                  <a:spcPct val="110000"/>
                </a:lnSpc>
              </a:pPr>
              <a:r>
                <a:rPr lang="zh-CN" altLang="en-US" sz="2135" b="1" dirty="0">
                  <a:solidFill>
                    <a:srgbClr val="FFFFFF"/>
                  </a:solidFill>
                  <a:latin typeface="仿宋" panose="02010609060101010101" charset="-122"/>
                  <a:ea typeface="仿宋" panose="02010609060101010101" charset="-122"/>
                </a:rPr>
                <a:t>参考</a:t>
              </a:r>
              <a:r>
                <a:rPr lang="zh-CN" altLang="en-US" sz="2135" b="1" dirty="0" smtClean="0">
                  <a:solidFill>
                    <a:srgbClr val="FFFFFF"/>
                  </a:solidFill>
                  <a:latin typeface="仿宋" panose="02010609060101010101" charset="-122"/>
                  <a:ea typeface="仿宋" panose="02010609060101010101" charset="-122"/>
                </a:rPr>
                <a:t>文献笔记</a:t>
              </a:r>
              <a:endParaRPr lang="zh-CN" altLang="en-US" sz="2135" b="1" dirty="0">
                <a:solidFill>
                  <a:srgbClr val="FFFFFF"/>
                </a:solidFill>
                <a:latin typeface="仿宋" panose="02010609060101010101" charset="-122"/>
                <a:ea typeface="仿宋" panose="02010609060101010101" charset="-122"/>
              </a:endParaRPr>
            </a:p>
          </p:txBody>
        </p:sp>
        <p:sp>
          <p:nvSpPr>
            <p:cNvPr id="16" name="MH_SubTitle_1"/>
            <p:cNvSpPr/>
            <p:nvPr>
              <p:custDataLst>
                <p:tags r:id="rId8"/>
              </p:custDataLst>
            </p:nvPr>
          </p:nvSpPr>
          <p:spPr>
            <a:xfrm>
              <a:off x="11269" y="5647"/>
              <a:ext cx="4938" cy="1151"/>
            </a:xfrm>
            <a:prstGeom prst="rect">
              <a:avLst/>
            </a:prstGeom>
            <a:solidFill>
              <a:schemeClr val="accent6"/>
            </a:solidFill>
          </p:spPr>
          <p:txBody>
            <a:bodyPr rot="0" spcFirstLastPara="0" vertOverflow="overflow" horzOverflow="overflow" vert="horz" wrap="square" lIns="144000" tIns="60960" rIns="144000" bIns="60960" numCol="1" spcCol="0" rtlCol="0" fromWordArt="0" anchor="ctr" anchorCtr="0" forceAA="0" compatLnSpc="1">
              <a:normAutofit/>
            </a:bodyPr>
            <a:lstStyle/>
            <a:p>
              <a:pPr algn="ctr">
                <a:lnSpc>
                  <a:spcPct val="110000"/>
                </a:lnSpc>
              </a:pPr>
              <a:r>
                <a:rPr lang="zh-CN" altLang="en-US" sz="2135" b="1" dirty="0">
                  <a:solidFill>
                    <a:srgbClr val="FFFFFF"/>
                  </a:solidFill>
                  <a:latin typeface="仿宋" panose="02010609060101010101" charset="-122"/>
                  <a:ea typeface="仿宋" panose="02010609060101010101" charset="-122"/>
                </a:rPr>
                <a:t>笔记</a:t>
              </a:r>
              <a:r>
                <a:rPr lang="zh-CN" altLang="en-US" sz="2135" b="1" dirty="0" smtClean="0">
                  <a:solidFill>
                    <a:srgbClr val="FFFFFF"/>
                  </a:solidFill>
                  <a:latin typeface="仿宋" panose="02010609060101010101" charset="-122"/>
                  <a:ea typeface="仿宋" panose="02010609060101010101" charset="-122"/>
                </a:rPr>
                <a:t>汇编</a:t>
              </a:r>
              <a:endParaRPr lang="en-US" altLang="zh-CN" sz="2135" b="1" dirty="0" smtClean="0">
                <a:solidFill>
                  <a:srgbClr val="FFFFFF"/>
                </a:solidFill>
                <a:latin typeface="仿宋" panose="02010609060101010101" charset="-122"/>
                <a:ea typeface="仿宋" panose="02010609060101010101" charset="-122"/>
              </a:endParaRPr>
            </a:p>
          </p:txBody>
        </p:sp>
        <p:sp>
          <p:nvSpPr>
            <p:cNvPr id="17" name="MH_SubTitle_4"/>
            <p:cNvSpPr/>
            <p:nvPr>
              <p:custDataLst>
                <p:tags r:id="rId9"/>
              </p:custDataLst>
            </p:nvPr>
          </p:nvSpPr>
          <p:spPr>
            <a:xfrm>
              <a:off x="2118" y="4210"/>
              <a:ext cx="2742" cy="2176"/>
            </a:xfrm>
            <a:custGeom>
              <a:avLst/>
              <a:gdLst>
                <a:gd name="connsiteX0" fmla="*/ 799903 w 1360562"/>
                <a:gd name="connsiteY0" fmla="*/ 0 h 1211031"/>
                <a:gd name="connsiteX1" fmla="*/ 828497 w 1360562"/>
                <a:gd name="connsiteY1" fmla="*/ 2201 h 1211031"/>
                <a:gd name="connsiteX2" fmla="*/ 856975 w 1360562"/>
                <a:gd name="connsiteY2" fmla="*/ 5590 h 1211031"/>
                <a:gd name="connsiteX3" fmla="*/ 884032 w 1360562"/>
                <a:gd name="connsiteY3" fmla="*/ 11239 h 1211031"/>
                <a:gd name="connsiteX4" fmla="*/ 912219 w 1360562"/>
                <a:gd name="connsiteY4" fmla="*/ 17598 h 1211031"/>
                <a:gd name="connsiteX5" fmla="*/ 938449 w 1360562"/>
                <a:gd name="connsiteY5" fmla="*/ 25564 h 1211031"/>
                <a:gd name="connsiteX6" fmla="*/ 965214 w 1360562"/>
                <a:gd name="connsiteY6" fmla="*/ 34183 h 1211031"/>
                <a:gd name="connsiteX7" fmla="*/ 991153 w 1360562"/>
                <a:gd name="connsiteY7" fmla="*/ 45119 h 1211031"/>
                <a:gd name="connsiteX8" fmla="*/ 1015786 w 1360562"/>
                <a:gd name="connsiteY8" fmla="*/ 57127 h 1211031"/>
                <a:gd name="connsiteX9" fmla="*/ 1040897 w 1360562"/>
                <a:gd name="connsiteY9" fmla="*/ 70381 h 1211031"/>
                <a:gd name="connsiteX10" fmla="*/ 1065239 w 1360562"/>
                <a:gd name="connsiteY10" fmla="*/ 85359 h 1211031"/>
                <a:gd name="connsiteX11" fmla="*/ 1088870 w 1360562"/>
                <a:gd name="connsiteY11" fmla="*/ 101467 h 1211031"/>
                <a:gd name="connsiteX12" fmla="*/ 1111312 w 1360562"/>
                <a:gd name="connsiteY12" fmla="*/ 117458 h 1211031"/>
                <a:gd name="connsiteX13" fmla="*/ 1133522 w 1360562"/>
                <a:gd name="connsiteY13" fmla="*/ 135825 h 1211031"/>
                <a:gd name="connsiteX14" fmla="*/ 1154426 w 1360562"/>
                <a:gd name="connsiteY14" fmla="*/ 155264 h 1211031"/>
                <a:gd name="connsiteX15" fmla="*/ 1175808 w 1360562"/>
                <a:gd name="connsiteY15" fmla="*/ 175949 h 1211031"/>
                <a:gd name="connsiteX16" fmla="*/ 1194696 w 1360562"/>
                <a:gd name="connsiteY16" fmla="*/ 197589 h 1211031"/>
                <a:gd name="connsiteX17" fmla="*/ 1214120 w 1360562"/>
                <a:gd name="connsiteY17" fmla="*/ 219881 h 1211031"/>
                <a:gd name="connsiteX18" fmla="*/ 1231645 w 1360562"/>
                <a:gd name="connsiteY18" fmla="*/ 243187 h 1211031"/>
                <a:gd name="connsiteX19" fmla="*/ 1249052 w 1360562"/>
                <a:gd name="connsiteY19" fmla="*/ 267680 h 1211031"/>
                <a:gd name="connsiteX20" fmla="*/ 1265155 w 1360562"/>
                <a:gd name="connsiteY20" fmla="*/ 293245 h 1211031"/>
                <a:gd name="connsiteX21" fmla="*/ 1280547 w 1360562"/>
                <a:gd name="connsiteY21" fmla="*/ 319940 h 1211031"/>
                <a:gd name="connsiteX22" fmla="*/ 1295344 w 1360562"/>
                <a:gd name="connsiteY22" fmla="*/ 346577 h 1211031"/>
                <a:gd name="connsiteX23" fmla="*/ 1308836 w 1360562"/>
                <a:gd name="connsiteY23" fmla="*/ 374285 h 1211031"/>
                <a:gd name="connsiteX24" fmla="*/ 1320964 w 1360562"/>
                <a:gd name="connsiteY24" fmla="*/ 403658 h 1211031"/>
                <a:gd name="connsiteX25" fmla="*/ 1332439 w 1360562"/>
                <a:gd name="connsiteY25" fmla="*/ 433568 h 1211031"/>
                <a:gd name="connsiteX26" fmla="*/ 1342190 w 1360562"/>
                <a:gd name="connsiteY26" fmla="*/ 462708 h 1211031"/>
                <a:gd name="connsiteX27" fmla="*/ 1348909 w 1360562"/>
                <a:gd name="connsiteY27" fmla="*/ 492152 h 1211031"/>
                <a:gd name="connsiteX28" fmla="*/ 1355034 w 1360562"/>
                <a:gd name="connsiteY28" fmla="*/ 521537 h 1211031"/>
                <a:gd name="connsiteX29" fmla="*/ 1358781 w 1360562"/>
                <a:gd name="connsiteY29" fmla="*/ 550690 h 1211031"/>
                <a:gd name="connsiteX30" fmla="*/ 1360266 w 1360562"/>
                <a:gd name="connsiteY30" fmla="*/ 578421 h 1211031"/>
                <a:gd name="connsiteX31" fmla="*/ 1360562 w 1360562"/>
                <a:gd name="connsiteY31" fmla="*/ 606036 h 1211031"/>
                <a:gd name="connsiteX32" fmla="*/ 1358422 w 1360562"/>
                <a:gd name="connsiteY32" fmla="*/ 634012 h 1211031"/>
                <a:gd name="connsiteX33" fmla="*/ 1355746 w 1360562"/>
                <a:gd name="connsiteY33" fmla="*/ 661336 h 1211031"/>
                <a:gd name="connsiteX34" fmla="*/ 1350691 w 1360562"/>
                <a:gd name="connsiteY34" fmla="*/ 688427 h 1211031"/>
                <a:gd name="connsiteX35" fmla="*/ 1343317 w 1360562"/>
                <a:gd name="connsiteY35" fmla="*/ 714691 h 1211031"/>
                <a:gd name="connsiteX36" fmla="*/ 1335406 w 1360562"/>
                <a:gd name="connsiteY36" fmla="*/ 740303 h 1211031"/>
                <a:gd name="connsiteX37" fmla="*/ 1325771 w 1360562"/>
                <a:gd name="connsiteY37" fmla="*/ 765146 h 1211031"/>
                <a:gd name="connsiteX38" fmla="*/ 1314351 w 1360562"/>
                <a:gd name="connsiteY38" fmla="*/ 789814 h 1211031"/>
                <a:gd name="connsiteX39" fmla="*/ 1302337 w 1360562"/>
                <a:gd name="connsiteY39" fmla="*/ 814424 h 1211031"/>
                <a:gd name="connsiteX40" fmla="*/ 1288003 w 1360562"/>
                <a:gd name="connsiteY40" fmla="*/ 838207 h 1211031"/>
                <a:gd name="connsiteX41" fmla="*/ 1272539 w 1360562"/>
                <a:gd name="connsiteY41" fmla="*/ 861280 h 1211031"/>
                <a:gd name="connsiteX42" fmla="*/ 1255943 w 1360562"/>
                <a:gd name="connsiteY42" fmla="*/ 883642 h 1211031"/>
                <a:gd name="connsiteX43" fmla="*/ 1238811 w 1360562"/>
                <a:gd name="connsiteY43" fmla="*/ 905352 h 1211031"/>
                <a:gd name="connsiteX44" fmla="*/ 1219302 w 1360562"/>
                <a:gd name="connsiteY44" fmla="*/ 926830 h 1211031"/>
                <a:gd name="connsiteX45" fmla="*/ 1199314 w 1360562"/>
                <a:gd name="connsiteY45" fmla="*/ 947060 h 1211031"/>
                <a:gd name="connsiteX46" fmla="*/ 1178195 w 1360562"/>
                <a:gd name="connsiteY46" fmla="*/ 966581 h 1211031"/>
                <a:gd name="connsiteX47" fmla="*/ 1156481 w 1360562"/>
                <a:gd name="connsiteY47" fmla="*/ 986043 h 1211031"/>
                <a:gd name="connsiteX48" fmla="*/ 1133101 w 1360562"/>
                <a:gd name="connsiteY48" fmla="*/ 1004143 h 1211031"/>
                <a:gd name="connsiteX49" fmla="*/ 1108473 w 1360562"/>
                <a:gd name="connsiteY49" fmla="*/ 1022720 h 1211031"/>
                <a:gd name="connsiteX50" fmla="*/ 1084078 w 1360562"/>
                <a:gd name="connsiteY50" fmla="*/ 1038921 h 1211031"/>
                <a:gd name="connsiteX51" fmla="*/ 1057900 w 1360562"/>
                <a:gd name="connsiteY51" fmla="*/ 1054947 h 1211031"/>
                <a:gd name="connsiteX52" fmla="*/ 1031185 w 1360562"/>
                <a:gd name="connsiteY52" fmla="*/ 1070321 h 1211031"/>
                <a:gd name="connsiteX53" fmla="*/ 1003933 w 1360562"/>
                <a:gd name="connsiteY53" fmla="*/ 1085043 h 1211031"/>
                <a:gd name="connsiteX54" fmla="*/ 976740 w 1360562"/>
                <a:gd name="connsiteY54" fmla="*/ 1099171 h 1211031"/>
                <a:gd name="connsiteX55" fmla="*/ 947344 w 1360562"/>
                <a:gd name="connsiteY55" fmla="*/ 1111284 h 1211031"/>
                <a:gd name="connsiteX56" fmla="*/ 918600 w 1360562"/>
                <a:gd name="connsiteY56" fmla="*/ 1122861 h 1211031"/>
                <a:gd name="connsiteX57" fmla="*/ 888667 w 1360562"/>
                <a:gd name="connsiteY57" fmla="*/ 1134322 h 1211031"/>
                <a:gd name="connsiteX58" fmla="*/ 858198 w 1360562"/>
                <a:gd name="connsiteY58" fmla="*/ 1145131 h 1211031"/>
                <a:gd name="connsiteX59" fmla="*/ 827904 w 1360562"/>
                <a:gd name="connsiteY59" fmla="*/ 1154157 h 1211031"/>
                <a:gd name="connsiteX60" fmla="*/ 796362 w 1360562"/>
                <a:gd name="connsiteY60" fmla="*/ 1163661 h 1211031"/>
                <a:gd name="connsiteX61" fmla="*/ 764284 w 1360562"/>
                <a:gd name="connsiteY61" fmla="*/ 1172513 h 1211031"/>
                <a:gd name="connsiteX62" fmla="*/ 731727 w 1360562"/>
                <a:gd name="connsiteY62" fmla="*/ 1180119 h 1211031"/>
                <a:gd name="connsiteX63" fmla="*/ 699882 w 1360562"/>
                <a:gd name="connsiteY63" fmla="*/ 1186595 h 1211031"/>
                <a:gd name="connsiteX64" fmla="*/ 666789 w 1360562"/>
                <a:gd name="connsiteY64" fmla="*/ 1193548 h 1211031"/>
                <a:gd name="connsiteX65" fmla="*/ 634524 w 1360562"/>
                <a:gd name="connsiteY65" fmla="*/ 1198184 h 1211031"/>
                <a:gd name="connsiteX66" fmla="*/ 601606 w 1360562"/>
                <a:gd name="connsiteY66" fmla="*/ 1203355 h 1211031"/>
                <a:gd name="connsiteX67" fmla="*/ 568921 w 1360562"/>
                <a:gd name="connsiteY67" fmla="*/ 1206151 h 1211031"/>
                <a:gd name="connsiteX68" fmla="*/ 536235 w 1360562"/>
                <a:gd name="connsiteY68" fmla="*/ 1208946 h 1211031"/>
                <a:gd name="connsiteX69" fmla="*/ 503666 w 1360562"/>
                <a:gd name="connsiteY69" fmla="*/ 1210553 h 1211031"/>
                <a:gd name="connsiteX70" fmla="*/ 471808 w 1360562"/>
                <a:gd name="connsiteY70" fmla="*/ 1211031 h 1211031"/>
                <a:gd name="connsiteX71" fmla="*/ 439472 w 1360562"/>
                <a:gd name="connsiteY71" fmla="*/ 1210263 h 1211031"/>
                <a:gd name="connsiteX72" fmla="*/ 408441 w 1360562"/>
                <a:gd name="connsiteY72" fmla="*/ 1208423 h 1211031"/>
                <a:gd name="connsiteX73" fmla="*/ 378121 w 1360562"/>
                <a:gd name="connsiteY73" fmla="*/ 1205453 h 1211031"/>
                <a:gd name="connsiteX74" fmla="*/ 346786 w 1360562"/>
                <a:gd name="connsiteY74" fmla="*/ 1200585 h 1211031"/>
                <a:gd name="connsiteX75" fmla="*/ 317946 w 1360562"/>
                <a:gd name="connsiteY75" fmla="*/ 1194761 h 1211031"/>
                <a:gd name="connsiteX76" fmla="*/ 289165 w 1360562"/>
                <a:gd name="connsiteY76" fmla="*/ 1188344 h 1211031"/>
                <a:gd name="connsiteX77" fmla="*/ 261210 w 1360562"/>
                <a:gd name="connsiteY77" fmla="*/ 1179609 h 1211031"/>
                <a:gd name="connsiteX78" fmla="*/ 234561 w 1360562"/>
                <a:gd name="connsiteY78" fmla="*/ 1169802 h 1211031"/>
                <a:gd name="connsiteX79" fmla="*/ 208680 w 1360562"/>
                <a:gd name="connsiteY79" fmla="*/ 1158272 h 1211031"/>
                <a:gd name="connsiteX80" fmla="*/ 182975 w 1360562"/>
                <a:gd name="connsiteY80" fmla="*/ 1144959 h 1211031"/>
                <a:gd name="connsiteX81" fmla="*/ 159111 w 1360562"/>
                <a:gd name="connsiteY81" fmla="*/ 1131228 h 1211031"/>
                <a:gd name="connsiteX82" fmla="*/ 137321 w 1360562"/>
                <a:gd name="connsiteY82" fmla="*/ 1114701 h 1211031"/>
                <a:gd name="connsiteX83" fmla="*/ 126724 w 1360562"/>
                <a:gd name="connsiteY83" fmla="*/ 1106466 h 1211031"/>
                <a:gd name="connsiteX84" fmla="*/ 116243 w 1360562"/>
                <a:gd name="connsiteY84" fmla="*/ 1097044 h 1211031"/>
                <a:gd name="connsiteX85" fmla="*/ 106414 w 1360562"/>
                <a:gd name="connsiteY85" fmla="*/ 1087086 h 1211031"/>
                <a:gd name="connsiteX86" fmla="*/ 96528 w 1360562"/>
                <a:gd name="connsiteY86" fmla="*/ 1077722 h 1211031"/>
                <a:gd name="connsiteX87" fmla="*/ 86815 w 1360562"/>
                <a:gd name="connsiteY87" fmla="*/ 1066576 h 1211031"/>
                <a:gd name="connsiteX88" fmla="*/ 77640 w 1360562"/>
                <a:gd name="connsiteY88" fmla="*/ 1056082 h 1211031"/>
                <a:gd name="connsiteX89" fmla="*/ 69175 w 1360562"/>
                <a:gd name="connsiteY89" fmla="*/ 1044458 h 1211031"/>
                <a:gd name="connsiteX90" fmla="*/ 61304 w 1360562"/>
                <a:gd name="connsiteY90" fmla="*/ 1032893 h 1211031"/>
                <a:gd name="connsiteX91" fmla="*/ 53550 w 1360562"/>
                <a:gd name="connsiteY91" fmla="*/ 1020139 h 1211031"/>
                <a:gd name="connsiteX92" fmla="*/ 45738 w 1360562"/>
                <a:gd name="connsiteY92" fmla="*/ 1007980 h 1211031"/>
                <a:gd name="connsiteX93" fmla="*/ 39231 w 1360562"/>
                <a:gd name="connsiteY93" fmla="*/ 994749 h 1211031"/>
                <a:gd name="connsiteX94" fmla="*/ 33377 w 1360562"/>
                <a:gd name="connsiteY94" fmla="*/ 980982 h 1211031"/>
                <a:gd name="connsiteX95" fmla="*/ 26392 w 1360562"/>
                <a:gd name="connsiteY95" fmla="*/ 966505 h 1211031"/>
                <a:gd name="connsiteX96" fmla="*/ 21844 w 1360562"/>
                <a:gd name="connsiteY96" fmla="*/ 951667 h 1211031"/>
                <a:gd name="connsiteX97" fmla="*/ 16106 w 1360562"/>
                <a:gd name="connsiteY97" fmla="*/ 936712 h 1211031"/>
                <a:gd name="connsiteX98" fmla="*/ 12210 w 1360562"/>
                <a:gd name="connsiteY98" fmla="*/ 921338 h 1211031"/>
                <a:gd name="connsiteX99" fmla="*/ 8314 w 1360562"/>
                <a:gd name="connsiteY99" fmla="*/ 905964 h 1211031"/>
                <a:gd name="connsiteX100" fmla="*/ 5665 w 1360562"/>
                <a:gd name="connsiteY100" fmla="*/ 890113 h 1211031"/>
                <a:gd name="connsiteX101" fmla="*/ 3669 w 1360562"/>
                <a:gd name="connsiteY101" fmla="*/ 873725 h 1211031"/>
                <a:gd name="connsiteX102" fmla="*/ 1673 w 1360562"/>
                <a:gd name="connsiteY102" fmla="*/ 857338 h 1211031"/>
                <a:gd name="connsiteX103" fmla="*/ 1460 w 1360562"/>
                <a:gd name="connsiteY103" fmla="*/ 841125 h 1211031"/>
                <a:gd name="connsiteX104" fmla="*/ 0 w 1360562"/>
                <a:gd name="connsiteY104" fmla="*/ 825390 h 1211031"/>
                <a:gd name="connsiteX105" fmla="*/ 1093 w 1360562"/>
                <a:gd name="connsiteY105" fmla="*/ 808106 h 1211031"/>
                <a:gd name="connsiteX106" fmla="*/ 1475 w 1360562"/>
                <a:gd name="connsiteY106" fmla="*/ 791952 h 1211031"/>
                <a:gd name="connsiteX107" fmla="*/ 3104 w 1360562"/>
                <a:gd name="connsiteY107" fmla="*/ 775320 h 1211031"/>
                <a:gd name="connsiteX108" fmla="*/ 4849 w 1360562"/>
                <a:gd name="connsiteY108" fmla="*/ 757500 h 1211031"/>
                <a:gd name="connsiteX109" fmla="*/ 11138 w 1360562"/>
                <a:gd name="connsiteY109" fmla="*/ 723934 h 1211031"/>
                <a:gd name="connsiteX110" fmla="*/ 18196 w 1360562"/>
                <a:gd name="connsiteY110" fmla="*/ 688643 h 1211031"/>
                <a:gd name="connsiteX111" fmla="*/ 28705 w 1360562"/>
                <a:gd name="connsiteY111" fmla="*/ 654890 h 1211031"/>
                <a:gd name="connsiteX112" fmla="*/ 39983 w 1360562"/>
                <a:gd name="connsiteY112" fmla="*/ 619413 h 1211031"/>
                <a:gd name="connsiteX113" fmla="*/ 52986 w 1360562"/>
                <a:gd name="connsiteY113" fmla="*/ 584705 h 1211031"/>
                <a:gd name="connsiteX114" fmla="*/ 68961 w 1360562"/>
                <a:gd name="connsiteY114" fmla="*/ 550288 h 1211031"/>
                <a:gd name="connsiteX115" fmla="*/ 86184 w 1360562"/>
                <a:gd name="connsiteY115" fmla="*/ 515394 h 1211031"/>
                <a:gd name="connsiteX116" fmla="*/ 104538 w 1360562"/>
                <a:gd name="connsiteY116" fmla="*/ 481210 h 1211031"/>
                <a:gd name="connsiteX117" fmla="*/ 123964 w 1360562"/>
                <a:gd name="connsiteY117" fmla="*/ 448330 h 1211031"/>
                <a:gd name="connsiteX118" fmla="*/ 145885 w 1360562"/>
                <a:gd name="connsiteY118" fmla="*/ 414496 h 1211031"/>
                <a:gd name="connsiteX119" fmla="*/ 168284 w 1360562"/>
                <a:gd name="connsiteY119" fmla="*/ 381907 h 1211031"/>
                <a:gd name="connsiteX120" fmla="*/ 191813 w 1360562"/>
                <a:gd name="connsiteY120" fmla="*/ 350030 h 1211031"/>
                <a:gd name="connsiteX121" fmla="*/ 217010 w 1360562"/>
                <a:gd name="connsiteY121" fmla="*/ 319514 h 1211031"/>
                <a:gd name="connsiteX122" fmla="*/ 242801 w 1360562"/>
                <a:gd name="connsiteY122" fmla="*/ 289057 h 1211031"/>
                <a:gd name="connsiteX123" fmla="*/ 269724 w 1360562"/>
                <a:gd name="connsiteY123" fmla="*/ 259311 h 1211031"/>
                <a:gd name="connsiteX124" fmla="*/ 297660 w 1360562"/>
                <a:gd name="connsiteY124" fmla="*/ 231463 h 1211031"/>
                <a:gd name="connsiteX125" fmla="*/ 325481 w 1360562"/>
                <a:gd name="connsiteY125" fmla="*/ 204803 h 1211031"/>
                <a:gd name="connsiteX126" fmla="*/ 353837 w 1360562"/>
                <a:gd name="connsiteY126" fmla="*/ 178795 h 1211031"/>
                <a:gd name="connsiteX127" fmla="*/ 383208 w 1360562"/>
                <a:gd name="connsiteY127" fmla="*/ 154685 h 1211031"/>
                <a:gd name="connsiteX128" fmla="*/ 413058 w 1360562"/>
                <a:gd name="connsiteY128" fmla="*/ 131822 h 1211031"/>
                <a:gd name="connsiteX129" fmla="*/ 443327 w 1360562"/>
                <a:gd name="connsiteY129" fmla="*/ 110799 h 1211031"/>
                <a:gd name="connsiteX130" fmla="*/ 473480 w 1360562"/>
                <a:gd name="connsiteY130" fmla="*/ 90964 h 1211031"/>
                <a:gd name="connsiteX131" fmla="*/ 503994 w 1360562"/>
                <a:gd name="connsiteY131" fmla="*/ 73564 h 1211031"/>
                <a:gd name="connsiteX132" fmla="*/ 534276 w 1360562"/>
                <a:gd name="connsiteY132" fmla="*/ 58539 h 1211031"/>
                <a:gd name="connsiteX133" fmla="*/ 564442 w 1360562"/>
                <a:gd name="connsiteY133" fmla="*/ 44702 h 1211031"/>
                <a:gd name="connsiteX134" fmla="*/ 594375 w 1360562"/>
                <a:gd name="connsiteY134" fmla="*/ 33241 h 1211031"/>
                <a:gd name="connsiteX135" fmla="*/ 624844 w 1360562"/>
                <a:gd name="connsiteY135" fmla="*/ 22433 h 1211031"/>
                <a:gd name="connsiteX136" fmla="*/ 654428 w 1360562"/>
                <a:gd name="connsiteY136" fmla="*/ 14536 h 1211031"/>
                <a:gd name="connsiteX137" fmla="*/ 684431 w 1360562"/>
                <a:gd name="connsiteY137" fmla="*/ 8479 h 1211031"/>
                <a:gd name="connsiteX138" fmla="*/ 713666 w 1360562"/>
                <a:gd name="connsiteY138" fmla="*/ 4147 h 1211031"/>
                <a:gd name="connsiteX139" fmla="*/ 742726 w 1360562"/>
                <a:gd name="connsiteY139" fmla="*/ 1596 h 1211031"/>
                <a:gd name="connsiteX140" fmla="*/ 771075 w 1360562"/>
                <a:gd name="connsiteY140" fmla="*/ 175 h 121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360562" h="1211031">
                  <a:moveTo>
                    <a:pt x="799903" y="0"/>
                  </a:moveTo>
                  <a:lnTo>
                    <a:pt x="828497" y="2201"/>
                  </a:lnTo>
                  <a:lnTo>
                    <a:pt x="856975" y="5590"/>
                  </a:lnTo>
                  <a:lnTo>
                    <a:pt x="884032" y="11239"/>
                  </a:lnTo>
                  <a:lnTo>
                    <a:pt x="912219" y="17598"/>
                  </a:lnTo>
                  <a:lnTo>
                    <a:pt x="938449" y="25564"/>
                  </a:lnTo>
                  <a:lnTo>
                    <a:pt x="965214" y="34183"/>
                  </a:lnTo>
                  <a:lnTo>
                    <a:pt x="991153" y="45119"/>
                  </a:lnTo>
                  <a:lnTo>
                    <a:pt x="1015786" y="57127"/>
                  </a:lnTo>
                  <a:lnTo>
                    <a:pt x="1040897" y="70381"/>
                  </a:lnTo>
                  <a:lnTo>
                    <a:pt x="1065239" y="85359"/>
                  </a:lnTo>
                  <a:lnTo>
                    <a:pt x="1088870" y="101467"/>
                  </a:lnTo>
                  <a:lnTo>
                    <a:pt x="1111312" y="117458"/>
                  </a:lnTo>
                  <a:lnTo>
                    <a:pt x="1133522" y="135825"/>
                  </a:lnTo>
                  <a:lnTo>
                    <a:pt x="1154426" y="155264"/>
                  </a:lnTo>
                  <a:lnTo>
                    <a:pt x="1175808" y="175949"/>
                  </a:lnTo>
                  <a:lnTo>
                    <a:pt x="1194696" y="197589"/>
                  </a:lnTo>
                  <a:lnTo>
                    <a:pt x="1214120" y="219881"/>
                  </a:lnTo>
                  <a:lnTo>
                    <a:pt x="1231645" y="243187"/>
                  </a:lnTo>
                  <a:lnTo>
                    <a:pt x="1249052" y="267680"/>
                  </a:lnTo>
                  <a:lnTo>
                    <a:pt x="1265155" y="293245"/>
                  </a:lnTo>
                  <a:lnTo>
                    <a:pt x="1280547" y="319940"/>
                  </a:lnTo>
                  <a:lnTo>
                    <a:pt x="1295344" y="346577"/>
                  </a:lnTo>
                  <a:lnTo>
                    <a:pt x="1308836" y="374285"/>
                  </a:lnTo>
                  <a:lnTo>
                    <a:pt x="1320964" y="403658"/>
                  </a:lnTo>
                  <a:lnTo>
                    <a:pt x="1332439" y="433568"/>
                  </a:lnTo>
                  <a:lnTo>
                    <a:pt x="1342190" y="462708"/>
                  </a:lnTo>
                  <a:lnTo>
                    <a:pt x="1348909" y="492152"/>
                  </a:lnTo>
                  <a:lnTo>
                    <a:pt x="1355034" y="521537"/>
                  </a:lnTo>
                  <a:lnTo>
                    <a:pt x="1358781" y="550690"/>
                  </a:lnTo>
                  <a:lnTo>
                    <a:pt x="1360266" y="578421"/>
                  </a:lnTo>
                  <a:lnTo>
                    <a:pt x="1360562" y="606036"/>
                  </a:lnTo>
                  <a:lnTo>
                    <a:pt x="1358422" y="634012"/>
                  </a:lnTo>
                  <a:lnTo>
                    <a:pt x="1355746" y="661336"/>
                  </a:lnTo>
                  <a:lnTo>
                    <a:pt x="1350691" y="688427"/>
                  </a:lnTo>
                  <a:lnTo>
                    <a:pt x="1343317" y="714691"/>
                  </a:lnTo>
                  <a:lnTo>
                    <a:pt x="1335406" y="740303"/>
                  </a:lnTo>
                  <a:lnTo>
                    <a:pt x="1325771" y="765146"/>
                  </a:lnTo>
                  <a:lnTo>
                    <a:pt x="1314351" y="789814"/>
                  </a:lnTo>
                  <a:lnTo>
                    <a:pt x="1302337" y="814424"/>
                  </a:lnTo>
                  <a:lnTo>
                    <a:pt x="1288003" y="838207"/>
                  </a:lnTo>
                  <a:lnTo>
                    <a:pt x="1272539" y="861280"/>
                  </a:lnTo>
                  <a:lnTo>
                    <a:pt x="1255943" y="883642"/>
                  </a:lnTo>
                  <a:lnTo>
                    <a:pt x="1238811" y="905352"/>
                  </a:lnTo>
                  <a:lnTo>
                    <a:pt x="1219302" y="926830"/>
                  </a:lnTo>
                  <a:lnTo>
                    <a:pt x="1199314" y="947060"/>
                  </a:lnTo>
                  <a:lnTo>
                    <a:pt x="1178195" y="966581"/>
                  </a:lnTo>
                  <a:lnTo>
                    <a:pt x="1156481" y="986043"/>
                  </a:lnTo>
                  <a:lnTo>
                    <a:pt x="1133101" y="1004143"/>
                  </a:lnTo>
                  <a:lnTo>
                    <a:pt x="1108473" y="1022720"/>
                  </a:lnTo>
                  <a:lnTo>
                    <a:pt x="1084078" y="1038921"/>
                  </a:lnTo>
                  <a:lnTo>
                    <a:pt x="1057900" y="1054947"/>
                  </a:lnTo>
                  <a:lnTo>
                    <a:pt x="1031185" y="1070321"/>
                  </a:lnTo>
                  <a:lnTo>
                    <a:pt x="1003933" y="1085043"/>
                  </a:lnTo>
                  <a:lnTo>
                    <a:pt x="976740" y="1099171"/>
                  </a:lnTo>
                  <a:lnTo>
                    <a:pt x="947344" y="1111284"/>
                  </a:lnTo>
                  <a:lnTo>
                    <a:pt x="918600" y="1122861"/>
                  </a:lnTo>
                  <a:lnTo>
                    <a:pt x="888667" y="1134322"/>
                  </a:lnTo>
                  <a:lnTo>
                    <a:pt x="858198" y="1145131"/>
                  </a:lnTo>
                  <a:lnTo>
                    <a:pt x="827904" y="1154157"/>
                  </a:lnTo>
                  <a:lnTo>
                    <a:pt x="796362" y="1163661"/>
                  </a:lnTo>
                  <a:lnTo>
                    <a:pt x="764284" y="1172513"/>
                  </a:lnTo>
                  <a:lnTo>
                    <a:pt x="731727" y="1180119"/>
                  </a:lnTo>
                  <a:lnTo>
                    <a:pt x="699882" y="1186595"/>
                  </a:lnTo>
                  <a:lnTo>
                    <a:pt x="666789" y="1193548"/>
                  </a:lnTo>
                  <a:lnTo>
                    <a:pt x="634524" y="1198184"/>
                  </a:lnTo>
                  <a:lnTo>
                    <a:pt x="601606" y="1203355"/>
                  </a:lnTo>
                  <a:lnTo>
                    <a:pt x="568921" y="1206151"/>
                  </a:lnTo>
                  <a:lnTo>
                    <a:pt x="536235" y="1208946"/>
                  </a:lnTo>
                  <a:lnTo>
                    <a:pt x="503666" y="1210553"/>
                  </a:lnTo>
                  <a:lnTo>
                    <a:pt x="471808" y="1211031"/>
                  </a:lnTo>
                  <a:lnTo>
                    <a:pt x="439472" y="1210263"/>
                  </a:lnTo>
                  <a:lnTo>
                    <a:pt x="408441" y="1208423"/>
                  </a:lnTo>
                  <a:lnTo>
                    <a:pt x="378121" y="1205453"/>
                  </a:lnTo>
                  <a:lnTo>
                    <a:pt x="346786" y="1200585"/>
                  </a:lnTo>
                  <a:lnTo>
                    <a:pt x="317946" y="1194761"/>
                  </a:lnTo>
                  <a:lnTo>
                    <a:pt x="289165" y="1188344"/>
                  </a:lnTo>
                  <a:lnTo>
                    <a:pt x="261210" y="1179609"/>
                  </a:lnTo>
                  <a:lnTo>
                    <a:pt x="234561" y="1169802"/>
                  </a:lnTo>
                  <a:lnTo>
                    <a:pt x="208680" y="1158272"/>
                  </a:lnTo>
                  <a:lnTo>
                    <a:pt x="182975" y="1144959"/>
                  </a:lnTo>
                  <a:lnTo>
                    <a:pt x="159111" y="1131228"/>
                  </a:lnTo>
                  <a:lnTo>
                    <a:pt x="137321" y="1114701"/>
                  </a:lnTo>
                  <a:lnTo>
                    <a:pt x="126724" y="1106466"/>
                  </a:lnTo>
                  <a:lnTo>
                    <a:pt x="116243" y="1097044"/>
                  </a:lnTo>
                  <a:lnTo>
                    <a:pt x="106414" y="1087086"/>
                  </a:lnTo>
                  <a:lnTo>
                    <a:pt x="96528" y="1077722"/>
                  </a:lnTo>
                  <a:lnTo>
                    <a:pt x="86815" y="1066576"/>
                  </a:lnTo>
                  <a:lnTo>
                    <a:pt x="77640" y="1056082"/>
                  </a:lnTo>
                  <a:lnTo>
                    <a:pt x="69175" y="1044458"/>
                  </a:lnTo>
                  <a:lnTo>
                    <a:pt x="61304" y="1032893"/>
                  </a:lnTo>
                  <a:lnTo>
                    <a:pt x="53550" y="1020139"/>
                  </a:lnTo>
                  <a:lnTo>
                    <a:pt x="45738" y="1007980"/>
                  </a:lnTo>
                  <a:lnTo>
                    <a:pt x="39231" y="994749"/>
                  </a:lnTo>
                  <a:lnTo>
                    <a:pt x="33377" y="980982"/>
                  </a:lnTo>
                  <a:lnTo>
                    <a:pt x="26392" y="966505"/>
                  </a:lnTo>
                  <a:lnTo>
                    <a:pt x="21844" y="951667"/>
                  </a:lnTo>
                  <a:lnTo>
                    <a:pt x="16106" y="936712"/>
                  </a:lnTo>
                  <a:lnTo>
                    <a:pt x="12210" y="921338"/>
                  </a:lnTo>
                  <a:lnTo>
                    <a:pt x="8314" y="905964"/>
                  </a:lnTo>
                  <a:lnTo>
                    <a:pt x="5665" y="890113"/>
                  </a:lnTo>
                  <a:lnTo>
                    <a:pt x="3669" y="873725"/>
                  </a:lnTo>
                  <a:lnTo>
                    <a:pt x="1673" y="857338"/>
                  </a:lnTo>
                  <a:lnTo>
                    <a:pt x="1460" y="841125"/>
                  </a:lnTo>
                  <a:lnTo>
                    <a:pt x="0" y="825390"/>
                  </a:lnTo>
                  <a:lnTo>
                    <a:pt x="1093" y="808106"/>
                  </a:lnTo>
                  <a:lnTo>
                    <a:pt x="1475" y="791952"/>
                  </a:lnTo>
                  <a:lnTo>
                    <a:pt x="3104" y="775320"/>
                  </a:lnTo>
                  <a:lnTo>
                    <a:pt x="4849" y="757500"/>
                  </a:lnTo>
                  <a:lnTo>
                    <a:pt x="11138" y="723934"/>
                  </a:lnTo>
                  <a:lnTo>
                    <a:pt x="18196" y="688643"/>
                  </a:lnTo>
                  <a:lnTo>
                    <a:pt x="28705" y="654890"/>
                  </a:lnTo>
                  <a:lnTo>
                    <a:pt x="39983" y="619413"/>
                  </a:lnTo>
                  <a:lnTo>
                    <a:pt x="52986" y="584705"/>
                  </a:lnTo>
                  <a:lnTo>
                    <a:pt x="68961" y="550288"/>
                  </a:lnTo>
                  <a:lnTo>
                    <a:pt x="86184" y="515394"/>
                  </a:lnTo>
                  <a:lnTo>
                    <a:pt x="104538" y="481210"/>
                  </a:lnTo>
                  <a:lnTo>
                    <a:pt x="123964" y="448330"/>
                  </a:lnTo>
                  <a:lnTo>
                    <a:pt x="145885" y="414496"/>
                  </a:lnTo>
                  <a:lnTo>
                    <a:pt x="168284" y="381907"/>
                  </a:lnTo>
                  <a:lnTo>
                    <a:pt x="191813" y="350030"/>
                  </a:lnTo>
                  <a:lnTo>
                    <a:pt x="217010" y="319514"/>
                  </a:lnTo>
                  <a:lnTo>
                    <a:pt x="242801" y="289057"/>
                  </a:lnTo>
                  <a:lnTo>
                    <a:pt x="269724" y="259311"/>
                  </a:lnTo>
                  <a:lnTo>
                    <a:pt x="297660" y="231463"/>
                  </a:lnTo>
                  <a:lnTo>
                    <a:pt x="325481" y="204803"/>
                  </a:lnTo>
                  <a:lnTo>
                    <a:pt x="353837" y="178795"/>
                  </a:lnTo>
                  <a:lnTo>
                    <a:pt x="383208" y="154685"/>
                  </a:lnTo>
                  <a:lnTo>
                    <a:pt x="413058" y="131822"/>
                  </a:lnTo>
                  <a:lnTo>
                    <a:pt x="443327" y="110799"/>
                  </a:lnTo>
                  <a:lnTo>
                    <a:pt x="473480" y="90964"/>
                  </a:lnTo>
                  <a:lnTo>
                    <a:pt x="503994" y="73564"/>
                  </a:lnTo>
                  <a:lnTo>
                    <a:pt x="534276" y="58539"/>
                  </a:lnTo>
                  <a:lnTo>
                    <a:pt x="564442" y="44702"/>
                  </a:lnTo>
                  <a:lnTo>
                    <a:pt x="594375" y="33241"/>
                  </a:lnTo>
                  <a:lnTo>
                    <a:pt x="624844" y="22433"/>
                  </a:lnTo>
                  <a:lnTo>
                    <a:pt x="654428" y="14536"/>
                  </a:lnTo>
                  <a:lnTo>
                    <a:pt x="684431" y="8479"/>
                  </a:lnTo>
                  <a:lnTo>
                    <a:pt x="713666" y="4147"/>
                  </a:lnTo>
                  <a:lnTo>
                    <a:pt x="742726" y="1596"/>
                  </a:lnTo>
                  <a:lnTo>
                    <a:pt x="771075" y="175"/>
                  </a:lnTo>
                  <a:close/>
                </a:path>
              </a:pathLst>
            </a:custGeom>
            <a:noFill/>
            <a:ln w="57150" cap="flat" cmpd="sng" algn="ctr">
              <a:solidFill>
                <a:srgbClr val="0070C0"/>
              </a:solidFill>
              <a:prstDash val="solid"/>
              <a:miter lim="800000"/>
            </a:ln>
            <a:effectLst/>
          </p:spPr>
          <p:txBody>
            <a:bodyPr anchor="ctr">
              <a:normAutofit/>
            </a:bodyPr>
            <a:lstStyle/>
            <a:p>
              <a:pPr algn="ctr" eaLnBrk="1" fontAlgn="auto" hangingPunct="1">
                <a:spcBef>
                  <a:spcPts val="0"/>
                </a:spcBef>
                <a:spcAft>
                  <a:spcPts val="0"/>
                </a:spcAft>
                <a:defRPr/>
              </a:pPr>
              <a:r>
                <a:rPr lang="zh-CN" altLang="en-US" sz="2800" b="1" kern="0" dirty="0" smtClean="0">
                  <a:latin typeface="仿宋" panose="02010609060101010101" charset="-122"/>
                  <a:ea typeface="仿宋" panose="02010609060101010101" charset="-122"/>
                  <a:cs typeface="Arial" panose="020B0604020202020204" pitchFamily="34" charset="0"/>
                </a:rPr>
                <a:t>笔记</a:t>
              </a:r>
            </a:p>
          </p:txBody>
        </p:sp>
        <p:sp>
          <p:nvSpPr>
            <p:cNvPr id="18" name="MH_SubTitle_1"/>
            <p:cNvSpPr/>
            <p:nvPr>
              <p:custDataLst>
                <p:tags r:id="rId10"/>
              </p:custDataLst>
            </p:nvPr>
          </p:nvSpPr>
          <p:spPr>
            <a:xfrm>
              <a:off x="5460" y="5647"/>
              <a:ext cx="4940" cy="1151"/>
            </a:xfrm>
            <a:prstGeom prst="rect">
              <a:avLst/>
            </a:prstGeom>
            <a:solidFill>
              <a:srgbClr val="00B0F0"/>
            </a:solidFill>
          </p:spPr>
          <p:txBody>
            <a:bodyPr rot="0" spcFirstLastPara="0" vertOverflow="overflow" horzOverflow="overflow" vert="horz" wrap="square" lIns="48000" tIns="60960" rIns="48000" bIns="60960" numCol="1" spcCol="0" rtlCol="0" fromWordArt="0" anchor="ctr" anchorCtr="0" forceAA="0" compatLnSpc="1">
              <a:normAutofit/>
            </a:bodyPr>
            <a:lstStyle/>
            <a:p>
              <a:pPr algn="ctr">
                <a:lnSpc>
                  <a:spcPct val="110000"/>
                </a:lnSpc>
              </a:pPr>
              <a:r>
                <a:rPr lang="zh-CN" altLang="en-US" sz="2135" b="1" dirty="0">
                  <a:solidFill>
                    <a:srgbClr val="FFFFFF"/>
                  </a:solidFill>
                  <a:latin typeface="仿宋" panose="02010609060101010101" charset="-122"/>
                  <a:ea typeface="仿宋" panose="02010609060101010101" charset="-122"/>
                </a:rPr>
                <a:t>引证文献笔记</a:t>
              </a:r>
            </a:p>
          </p:txBody>
        </p:sp>
      </p:grpSp>
      <p:grpSp>
        <p:nvGrpSpPr>
          <p:cNvPr id="4" name="组合 3"/>
          <p:cNvGrpSpPr/>
          <p:nvPr/>
        </p:nvGrpSpPr>
        <p:grpSpPr>
          <a:xfrm>
            <a:off x="1344930" y="4724400"/>
            <a:ext cx="8947785" cy="1715135"/>
            <a:chOff x="2118" y="7440"/>
            <a:chExt cx="14091" cy="2701"/>
          </a:xfrm>
        </p:grpSpPr>
        <p:sp>
          <p:nvSpPr>
            <p:cNvPr id="19" name="MH_SubTitle_4"/>
            <p:cNvSpPr/>
            <p:nvPr>
              <p:custDataLst>
                <p:tags r:id="rId1"/>
              </p:custDataLst>
            </p:nvPr>
          </p:nvSpPr>
          <p:spPr>
            <a:xfrm>
              <a:off x="2118" y="7749"/>
              <a:ext cx="2742" cy="2176"/>
            </a:xfrm>
            <a:custGeom>
              <a:avLst/>
              <a:gdLst>
                <a:gd name="connsiteX0" fmla="*/ 799903 w 1360562"/>
                <a:gd name="connsiteY0" fmla="*/ 0 h 1211031"/>
                <a:gd name="connsiteX1" fmla="*/ 828497 w 1360562"/>
                <a:gd name="connsiteY1" fmla="*/ 2201 h 1211031"/>
                <a:gd name="connsiteX2" fmla="*/ 856975 w 1360562"/>
                <a:gd name="connsiteY2" fmla="*/ 5590 h 1211031"/>
                <a:gd name="connsiteX3" fmla="*/ 884032 w 1360562"/>
                <a:gd name="connsiteY3" fmla="*/ 11239 h 1211031"/>
                <a:gd name="connsiteX4" fmla="*/ 912219 w 1360562"/>
                <a:gd name="connsiteY4" fmla="*/ 17598 h 1211031"/>
                <a:gd name="connsiteX5" fmla="*/ 938449 w 1360562"/>
                <a:gd name="connsiteY5" fmla="*/ 25564 h 1211031"/>
                <a:gd name="connsiteX6" fmla="*/ 965214 w 1360562"/>
                <a:gd name="connsiteY6" fmla="*/ 34183 h 1211031"/>
                <a:gd name="connsiteX7" fmla="*/ 991153 w 1360562"/>
                <a:gd name="connsiteY7" fmla="*/ 45119 h 1211031"/>
                <a:gd name="connsiteX8" fmla="*/ 1015786 w 1360562"/>
                <a:gd name="connsiteY8" fmla="*/ 57127 h 1211031"/>
                <a:gd name="connsiteX9" fmla="*/ 1040897 w 1360562"/>
                <a:gd name="connsiteY9" fmla="*/ 70381 h 1211031"/>
                <a:gd name="connsiteX10" fmla="*/ 1065239 w 1360562"/>
                <a:gd name="connsiteY10" fmla="*/ 85359 h 1211031"/>
                <a:gd name="connsiteX11" fmla="*/ 1088870 w 1360562"/>
                <a:gd name="connsiteY11" fmla="*/ 101467 h 1211031"/>
                <a:gd name="connsiteX12" fmla="*/ 1111312 w 1360562"/>
                <a:gd name="connsiteY12" fmla="*/ 117458 h 1211031"/>
                <a:gd name="connsiteX13" fmla="*/ 1133522 w 1360562"/>
                <a:gd name="connsiteY13" fmla="*/ 135825 h 1211031"/>
                <a:gd name="connsiteX14" fmla="*/ 1154426 w 1360562"/>
                <a:gd name="connsiteY14" fmla="*/ 155264 h 1211031"/>
                <a:gd name="connsiteX15" fmla="*/ 1175808 w 1360562"/>
                <a:gd name="connsiteY15" fmla="*/ 175949 h 1211031"/>
                <a:gd name="connsiteX16" fmla="*/ 1194696 w 1360562"/>
                <a:gd name="connsiteY16" fmla="*/ 197589 h 1211031"/>
                <a:gd name="connsiteX17" fmla="*/ 1214120 w 1360562"/>
                <a:gd name="connsiteY17" fmla="*/ 219881 h 1211031"/>
                <a:gd name="connsiteX18" fmla="*/ 1231645 w 1360562"/>
                <a:gd name="connsiteY18" fmla="*/ 243187 h 1211031"/>
                <a:gd name="connsiteX19" fmla="*/ 1249052 w 1360562"/>
                <a:gd name="connsiteY19" fmla="*/ 267680 h 1211031"/>
                <a:gd name="connsiteX20" fmla="*/ 1265155 w 1360562"/>
                <a:gd name="connsiteY20" fmla="*/ 293245 h 1211031"/>
                <a:gd name="connsiteX21" fmla="*/ 1280547 w 1360562"/>
                <a:gd name="connsiteY21" fmla="*/ 319940 h 1211031"/>
                <a:gd name="connsiteX22" fmla="*/ 1295344 w 1360562"/>
                <a:gd name="connsiteY22" fmla="*/ 346577 h 1211031"/>
                <a:gd name="connsiteX23" fmla="*/ 1308836 w 1360562"/>
                <a:gd name="connsiteY23" fmla="*/ 374285 h 1211031"/>
                <a:gd name="connsiteX24" fmla="*/ 1320964 w 1360562"/>
                <a:gd name="connsiteY24" fmla="*/ 403658 h 1211031"/>
                <a:gd name="connsiteX25" fmla="*/ 1332439 w 1360562"/>
                <a:gd name="connsiteY25" fmla="*/ 433568 h 1211031"/>
                <a:gd name="connsiteX26" fmla="*/ 1342190 w 1360562"/>
                <a:gd name="connsiteY26" fmla="*/ 462708 h 1211031"/>
                <a:gd name="connsiteX27" fmla="*/ 1348909 w 1360562"/>
                <a:gd name="connsiteY27" fmla="*/ 492152 h 1211031"/>
                <a:gd name="connsiteX28" fmla="*/ 1355034 w 1360562"/>
                <a:gd name="connsiteY28" fmla="*/ 521537 h 1211031"/>
                <a:gd name="connsiteX29" fmla="*/ 1358781 w 1360562"/>
                <a:gd name="connsiteY29" fmla="*/ 550690 h 1211031"/>
                <a:gd name="connsiteX30" fmla="*/ 1360266 w 1360562"/>
                <a:gd name="connsiteY30" fmla="*/ 578421 h 1211031"/>
                <a:gd name="connsiteX31" fmla="*/ 1360562 w 1360562"/>
                <a:gd name="connsiteY31" fmla="*/ 606036 h 1211031"/>
                <a:gd name="connsiteX32" fmla="*/ 1358422 w 1360562"/>
                <a:gd name="connsiteY32" fmla="*/ 634012 h 1211031"/>
                <a:gd name="connsiteX33" fmla="*/ 1355746 w 1360562"/>
                <a:gd name="connsiteY33" fmla="*/ 661336 h 1211031"/>
                <a:gd name="connsiteX34" fmla="*/ 1350691 w 1360562"/>
                <a:gd name="connsiteY34" fmla="*/ 688427 h 1211031"/>
                <a:gd name="connsiteX35" fmla="*/ 1343317 w 1360562"/>
                <a:gd name="connsiteY35" fmla="*/ 714691 h 1211031"/>
                <a:gd name="connsiteX36" fmla="*/ 1335406 w 1360562"/>
                <a:gd name="connsiteY36" fmla="*/ 740303 h 1211031"/>
                <a:gd name="connsiteX37" fmla="*/ 1325771 w 1360562"/>
                <a:gd name="connsiteY37" fmla="*/ 765146 h 1211031"/>
                <a:gd name="connsiteX38" fmla="*/ 1314351 w 1360562"/>
                <a:gd name="connsiteY38" fmla="*/ 789814 h 1211031"/>
                <a:gd name="connsiteX39" fmla="*/ 1302337 w 1360562"/>
                <a:gd name="connsiteY39" fmla="*/ 814424 h 1211031"/>
                <a:gd name="connsiteX40" fmla="*/ 1288003 w 1360562"/>
                <a:gd name="connsiteY40" fmla="*/ 838207 h 1211031"/>
                <a:gd name="connsiteX41" fmla="*/ 1272539 w 1360562"/>
                <a:gd name="connsiteY41" fmla="*/ 861280 h 1211031"/>
                <a:gd name="connsiteX42" fmla="*/ 1255943 w 1360562"/>
                <a:gd name="connsiteY42" fmla="*/ 883642 h 1211031"/>
                <a:gd name="connsiteX43" fmla="*/ 1238811 w 1360562"/>
                <a:gd name="connsiteY43" fmla="*/ 905352 h 1211031"/>
                <a:gd name="connsiteX44" fmla="*/ 1219302 w 1360562"/>
                <a:gd name="connsiteY44" fmla="*/ 926830 h 1211031"/>
                <a:gd name="connsiteX45" fmla="*/ 1199314 w 1360562"/>
                <a:gd name="connsiteY45" fmla="*/ 947060 h 1211031"/>
                <a:gd name="connsiteX46" fmla="*/ 1178195 w 1360562"/>
                <a:gd name="connsiteY46" fmla="*/ 966581 h 1211031"/>
                <a:gd name="connsiteX47" fmla="*/ 1156481 w 1360562"/>
                <a:gd name="connsiteY47" fmla="*/ 986043 h 1211031"/>
                <a:gd name="connsiteX48" fmla="*/ 1133101 w 1360562"/>
                <a:gd name="connsiteY48" fmla="*/ 1004143 h 1211031"/>
                <a:gd name="connsiteX49" fmla="*/ 1108473 w 1360562"/>
                <a:gd name="connsiteY49" fmla="*/ 1022720 h 1211031"/>
                <a:gd name="connsiteX50" fmla="*/ 1084078 w 1360562"/>
                <a:gd name="connsiteY50" fmla="*/ 1038921 h 1211031"/>
                <a:gd name="connsiteX51" fmla="*/ 1057900 w 1360562"/>
                <a:gd name="connsiteY51" fmla="*/ 1054947 h 1211031"/>
                <a:gd name="connsiteX52" fmla="*/ 1031185 w 1360562"/>
                <a:gd name="connsiteY52" fmla="*/ 1070321 h 1211031"/>
                <a:gd name="connsiteX53" fmla="*/ 1003933 w 1360562"/>
                <a:gd name="connsiteY53" fmla="*/ 1085043 h 1211031"/>
                <a:gd name="connsiteX54" fmla="*/ 976740 w 1360562"/>
                <a:gd name="connsiteY54" fmla="*/ 1099171 h 1211031"/>
                <a:gd name="connsiteX55" fmla="*/ 947344 w 1360562"/>
                <a:gd name="connsiteY55" fmla="*/ 1111284 h 1211031"/>
                <a:gd name="connsiteX56" fmla="*/ 918600 w 1360562"/>
                <a:gd name="connsiteY56" fmla="*/ 1122861 h 1211031"/>
                <a:gd name="connsiteX57" fmla="*/ 888667 w 1360562"/>
                <a:gd name="connsiteY57" fmla="*/ 1134322 h 1211031"/>
                <a:gd name="connsiteX58" fmla="*/ 858198 w 1360562"/>
                <a:gd name="connsiteY58" fmla="*/ 1145131 h 1211031"/>
                <a:gd name="connsiteX59" fmla="*/ 827904 w 1360562"/>
                <a:gd name="connsiteY59" fmla="*/ 1154157 h 1211031"/>
                <a:gd name="connsiteX60" fmla="*/ 796362 w 1360562"/>
                <a:gd name="connsiteY60" fmla="*/ 1163661 h 1211031"/>
                <a:gd name="connsiteX61" fmla="*/ 764284 w 1360562"/>
                <a:gd name="connsiteY61" fmla="*/ 1172513 h 1211031"/>
                <a:gd name="connsiteX62" fmla="*/ 731727 w 1360562"/>
                <a:gd name="connsiteY62" fmla="*/ 1180119 h 1211031"/>
                <a:gd name="connsiteX63" fmla="*/ 699882 w 1360562"/>
                <a:gd name="connsiteY63" fmla="*/ 1186595 h 1211031"/>
                <a:gd name="connsiteX64" fmla="*/ 666789 w 1360562"/>
                <a:gd name="connsiteY64" fmla="*/ 1193548 h 1211031"/>
                <a:gd name="connsiteX65" fmla="*/ 634524 w 1360562"/>
                <a:gd name="connsiteY65" fmla="*/ 1198184 h 1211031"/>
                <a:gd name="connsiteX66" fmla="*/ 601606 w 1360562"/>
                <a:gd name="connsiteY66" fmla="*/ 1203355 h 1211031"/>
                <a:gd name="connsiteX67" fmla="*/ 568921 w 1360562"/>
                <a:gd name="connsiteY67" fmla="*/ 1206151 h 1211031"/>
                <a:gd name="connsiteX68" fmla="*/ 536235 w 1360562"/>
                <a:gd name="connsiteY68" fmla="*/ 1208946 h 1211031"/>
                <a:gd name="connsiteX69" fmla="*/ 503666 w 1360562"/>
                <a:gd name="connsiteY69" fmla="*/ 1210553 h 1211031"/>
                <a:gd name="connsiteX70" fmla="*/ 471808 w 1360562"/>
                <a:gd name="connsiteY70" fmla="*/ 1211031 h 1211031"/>
                <a:gd name="connsiteX71" fmla="*/ 439472 w 1360562"/>
                <a:gd name="connsiteY71" fmla="*/ 1210263 h 1211031"/>
                <a:gd name="connsiteX72" fmla="*/ 408441 w 1360562"/>
                <a:gd name="connsiteY72" fmla="*/ 1208423 h 1211031"/>
                <a:gd name="connsiteX73" fmla="*/ 378121 w 1360562"/>
                <a:gd name="connsiteY73" fmla="*/ 1205453 h 1211031"/>
                <a:gd name="connsiteX74" fmla="*/ 346786 w 1360562"/>
                <a:gd name="connsiteY74" fmla="*/ 1200585 h 1211031"/>
                <a:gd name="connsiteX75" fmla="*/ 317946 w 1360562"/>
                <a:gd name="connsiteY75" fmla="*/ 1194761 h 1211031"/>
                <a:gd name="connsiteX76" fmla="*/ 289165 w 1360562"/>
                <a:gd name="connsiteY76" fmla="*/ 1188344 h 1211031"/>
                <a:gd name="connsiteX77" fmla="*/ 261210 w 1360562"/>
                <a:gd name="connsiteY77" fmla="*/ 1179609 h 1211031"/>
                <a:gd name="connsiteX78" fmla="*/ 234561 w 1360562"/>
                <a:gd name="connsiteY78" fmla="*/ 1169802 h 1211031"/>
                <a:gd name="connsiteX79" fmla="*/ 208680 w 1360562"/>
                <a:gd name="connsiteY79" fmla="*/ 1158272 h 1211031"/>
                <a:gd name="connsiteX80" fmla="*/ 182975 w 1360562"/>
                <a:gd name="connsiteY80" fmla="*/ 1144959 h 1211031"/>
                <a:gd name="connsiteX81" fmla="*/ 159111 w 1360562"/>
                <a:gd name="connsiteY81" fmla="*/ 1131228 h 1211031"/>
                <a:gd name="connsiteX82" fmla="*/ 137321 w 1360562"/>
                <a:gd name="connsiteY82" fmla="*/ 1114701 h 1211031"/>
                <a:gd name="connsiteX83" fmla="*/ 126724 w 1360562"/>
                <a:gd name="connsiteY83" fmla="*/ 1106466 h 1211031"/>
                <a:gd name="connsiteX84" fmla="*/ 116243 w 1360562"/>
                <a:gd name="connsiteY84" fmla="*/ 1097044 h 1211031"/>
                <a:gd name="connsiteX85" fmla="*/ 106414 w 1360562"/>
                <a:gd name="connsiteY85" fmla="*/ 1087086 h 1211031"/>
                <a:gd name="connsiteX86" fmla="*/ 96528 w 1360562"/>
                <a:gd name="connsiteY86" fmla="*/ 1077722 h 1211031"/>
                <a:gd name="connsiteX87" fmla="*/ 86815 w 1360562"/>
                <a:gd name="connsiteY87" fmla="*/ 1066576 h 1211031"/>
                <a:gd name="connsiteX88" fmla="*/ 77640 w 1360562"/>
                <a:gd name="connsiteY88" fmla="*/ 1056082 h 1211031"/>
                <a:gd name="connsiteX89" fmla="*/ 69175 w 1360562"/>
                <a:gd name="connsiteY89" fmla="*/ 1044458 h 1211031"/>
                <a:gd name="connsiteX90" fmla="*/ 61304 w 1360562"/>
                <a:gd name="connsiteY90" fmla="*/ 1032893 h 1211031"/>
                <a:gd name="connsiteX91" fmla="*/ 53550 w 1360562"/>
                <a:gd name="connsiteY91" fmla="*/ 1020139 h 1211031"/>
                <a:gd name="connsiteX92" fmla="*/ 45738 w 1360562"/>
                <a:gd name="connsiteY92" fmla="*/ 1007980 h 1211031"/>
                <a:gd name="connsiteX93" fmla="*/ 39231 w 1360562"/>
                <a:gd name="connsiteY93" fmla="*/ 994749 h 1211031"/>
                <a:gd name="connsiteX94" fmla="*/ 33377 w 1360562"/>
                <a:gd name="connsiteY94" fmla="*/ 980982 h 1211031"/>
                <a:gd name="connsiteX95" fmla="*/ 26392 w 1360562"/>
                <a:gd name="connsiteY95" fmla="*/ 966505 h 1211031"/>
                <a:gd name="connsiteX96" fmla="*/ 21844 w 1360562"/>
                <a:gd name="connsiteY96" fmla="*/ 951667 h 1211031"/>
                <a:gd name="connsiteX97" fmla="*/ 16106 w 1360562"/>
                <a:gd name="connsiteY97" fmla="*/ 936712 h 1211031"/>
                <a:gd name="connsiteX98" fmla="*/ 12210 w 1360562"/>
                <a:gd name="connsiteY98" fmla="*/ 921338 h 1211031"/>
                <a:gd name="connsiteX99" fmla="*/ 8314 w 1360562"/>
                <a:gd name="connsiteY99" fmla="*/ 905964 h 1211031"/>
                <a:gd name="connsiteX100" fmla="*/ 5665 w 1360562"/>
                <a:gd name="connsiteY100" fmla="*/ 890113 h 1211031"/>
                <a:gd name="connsiteX101" fmla="*/ 3669 w 1360562"/>
                <a:gd name="connsiteY101" fmla="*/ 873725 h 1211031"/>
                <a:gd name="connsiteX102" fmla="*/ 1673 w 1360562"/>
                <a:gd name="connsiteY102" fmla="*/ 857338 h 1211031"/>
                <a:gd name="connsiteX103" fmla="*/ 1460 w 1360562"/>
                <a:gd name="connsiteY103" fmla="*/ 841125 h 1211031"/>
                <a:gd name="connsiteX104" fmla="*/ 0 w 1360562"/>
                <a:gd name="connsiteY104" fmla="*/ 825390 h 1211031"/>
                <a:gd name="connsiteX105" fmla="*/ 1093 w 1360562"/>
                <a:gd name="connsiteY105" fmla="*/ 808106 h 1211031"/>
                <a:gd name="connsiteX106" fmla="*/ 1475 w 1360562"/>
                <a:gd name="connsiteY106" fmla="*/ 791952 h 1211031"/>
                <a:gd name="connsiteX107" fmla="*/ 3104 w 1360562"/>
                <a:gd name="connsiteY107" fmla="*/ 775320 h 1211031"/>
                <a:gd name="connsiteX108" fmla="*/ 4849 w 1360562"/>
                <a:gd name="connsiteY108" fmla="*/ 757500 h 1211031"/>
                <a:gd name="connsiteX109" fmla="*/ 11138 w 1360562"/>
                <a:gd name="connsiteY109" fmla="*/ 723934 h 1211031"/>
                <a:gd name="connsiteX110" fmla="*/ 18196 w 1360562"/>
                <a:gd name="connsiteY110" fmla="*/ 688643 h 1211031"/>
                <a:gd name="connsiteX111" fmla="*/ 28705 w 1360562"/>
                <a:gd name="connsiteY111" fmla="*/ 654890 h 1211031"/>
                <a:gd name="connsiteX112" fmla="*/ 39983 w 1360562"/>
                <a:gd name="connsiteY112" fmla="*/ 619413 h 1211031"/>
                <a:gd name="connsiteX113" fmla="*/ 52986 w 1360562"/>
                <a:gd name="connsiteY113" fmla="*/ 584705 h 1211031"/>
                <a:gd name="connsiteX114" fmla="*/ 68961 w 1360562"/>
                <a:gd name="connsiteY114" fmla="*/ 550288 h 1211031"/>
                <a:gd name="connsiteX115" fmla="*/ 86184 w 1360562"/>
                <a:gd name="connsiteY115" fmla="*/ 515394 h 1211031"/>
                <a:gd name="connsiteX116" fmla="*/ 104538 w 1360562"/>
                <a:gd name="connsiteY116" fmla="*/ 481210 h 1211031"/>
                <a:gd name="connsiteX117" fmla="*/ 123964 w 1360562"/>
                <a:gd name="connsiteY117" fmla="*/ 448330 h 1211031"/>
                <a:gd name="connsiteX118" fmla="*/ 145885 w 1360562"/>
                <a:gd name="connsiteY118" fmla="*/ 414496 h 1211031"/>
                <a:gd name="connsiteX119" fmla="*/ 168284 w 1360562"/>
                <a:gd name="connsiteY119" fmla="*/ 381907 h 1211031"/>
                <a:gd name="connsiteX120" fmla="*/ 191813 w 1360562"/>
                <a:gd name="connsiteY120" fmla="*/ 350030 h 1211031"/>
                <a:gd name="connsiteX121" fmla="*/ 217010 w 1360562"/>
                <a:gd name="connsiteY121" fmla="*/ 319514 h 1211031"/>
                <a:gd name="connsiteX122" fmla="*/ 242801 w 1360562"/>
                <a:gd name="connsiteY122" fmla="*/ 289057 h 1211031"/>
                <a:gd name="connsiteX123" fmla="*/ 269724 w 1360562"/>
                <a:gd name="connsiteY123" fmla="*/ 259311 h 1211031"/>
                <a:gd name="connsiteX124" fmla="*/ 297660 w 1360562"/>
                <a:gd name="connsiteY124" fmla="*/ 231463 h 1211031"/>
                <a:gd name="connsiteX125" fmla="*/ 325481 w 1360562"/>
                <a:gd name="connsiteY125" fmla="*/ 204803 h 1211031"/>
                <a:gd name="connsiteX126" fmla="*/ 353837 w 1360562"/>
                <a:gd name="connsiteY126" fmla="*/ 178795 h 1211031"/>
                <a:gd name="connsiteX127" fmla="*/ 383208 w 1360562"/>
                <a:gd name="connsiteY127" fmla="*/ 154685 h 1211031"/>
                <a:gd name="connsiteX128" fmla="*/ 413058 w 1360562"/>
                <a:gd name="connsiteY128" fmla="*/ 131822 h 1211031"/>
                <a:gd name="connsiteX129" fmla="*/ 443327 w 1360562"/>
                <a:gd name="connsiteY129" fmla="*/ 110799 h 1211031"/>
                <a:gd name="connsiteX130" fmla="*/ 473480 w 1360562"/>
                <a:gd name="connsiteY130" fmla="*/ 90964 h 1211031"/>
                <a:gd name="connsiteX131" fmla="*/ 503994 w 1360562"/>
                <a:gd name="connsiteY131" fmla="*/ 73564 h 1211031"/>
                <a:gd name="connsiteX132" fmla="*/ 534276 w 1360562"/>
                <a:gd name="connsiteY132" fmla="*/ 58539 h 1211031"/>
                <a:gd name="connsiteX133" fmla="*/ 564442 w 1360562"/>
                <a:gd name="connsiteY133" fmla="*/ 44702 h 1211031"/>
                <a:gd name="connsiteX134" fmla="*/ 594375 w 1360562"/>
                <a:gd name="connsiteY134" fmla="*/ 33241 h 1211031"/>
                <a:gd name="connsiteX135" fmla="*/ 624844 w 1360562"/>
                <a:gd name="connsiteY135" fmla="*/ 22433 h 1211031"/>
                <a:gd name="connsiteX136" fmla="*/ 654428 w 1360562"/>
                <a:gd name="connsiteY136" fmla="*/ 14536 h 1211031"/>
                <a:gd name="connsiteX137" fmla="*/ 684431 w 1360562"/>
                <a:gd name="connsiteY137" fmla="*/ 8479 h 1211031"/>
                <a:gd name="connsiteX138" fmla="*/ 713666 w 1360562"/>
                <a:gd name="connsiteY138" fmla="*/ 4147 h 1211031"/>
                <a:gd name="connsiteX139" fmla="*/ 742726 w 1360562"/>
                <a:gd name="connsiteY139" fmla="*/ 1596 h 1211031"/>
                <a:gd name="connsiteX140" fmla="*/ 771075 w 1360562"/>
                <a:gd name="connsiteY140" fmla="*/ 175 h 121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360562" h="1211031">
                  <a:moveTo>
                    <a:pt x="799903" y="0"/>
                  </a:moveTo>
                  <a:lnTo>
                    <a:pt x="828497" y="2201"/>
                  </a:lnTo>
                  <a:lnTo>
                    <a:pt x="856975" y="5590"/>
                  </a:lnTo>
                  <a:lnTo>
                    <a:pt x="884032" y="11239"/>
                  </a:lnTo>
                  <a:lnTo>
                    <a:pt x="912219" y="17598"/>
                  </a:lnTo>
                  <a:lnTo>
                    <a:pt x="938449" y="25564"/>
                  </a:lnTo>
                  <a:lnTo>
                    <a:pt x="965214" y="34183"/>
                  </a:lnTo>
                  <a:lnTo>
                    <a:pt x="991153" y="45119"/>
                  </a:lnTo>
                  <a:lnTo>
                    <a:pt x="1015786" y="57127"/>
                  </a:lnTo>
                  <a:lnTo>
                    <a:pt x="1040897" y="70381"/>
                  </a:lnTo>
                  <a:lnTo>
                    <a:pt x="1065239" y="85359"/>
                  </a:lnTo>
                  <a:lnTo>
                    <a:pt x="1088870" y="101467"/>
                  </a:lnTo>
                  <a:lnTo>
                    <a:pt x="1111312" y="117458"/>
                  </a:lnTo>
                  <a:lnTo>
                    <a:pt x="1133522" y="135825"/>
                  </a:lnTo>
                  <a:lnTo>
                    <a:pt x="1154426" y="155264"/>
                  </a:lnTo>
                  <a:lnTo>
                    <a:pt x="1175808" y="175949"/>
                  </a:lnTo>
                  <a:lnTo>
                    <a:pt x="1194696" y="197589"/>
                  </a:lnTo>
                  <a:lnTo>
                    <a:pt x="1214120" y="219881"/>
                  </a:lnTo>
                  <a:lnTo>
                    <a:pt x="1231645" y="243187"/>
                  </a:lnTo>
                  <a:lnTo>
                    <a:pt x="1249052" y="267680"/>
                  </a:lnTo>
                  <a:lnTo>
                    <a:pt x="1265155" y="293245"/>
                  </a:lnTo>
                  <a:lnTo>
                    <a:pt x="1280547" y="319940"/>
                  </a:lnTo>
                  <a:lnTo>
                    <a:pt x="1295344" y="346577"/>
                  </a:lnTo>
                  <a:lnTo>
                    <a:pt x="1308836" y="374285"/>
                  </a:lnTo>
                  <a:lnTo>
                    <a:pt x="1320964" y="403658"/>
                  </a:lnTo>
                  <a:lnTo>
                    <a:pt x="1332439" y="433568"/>
                  </a:lnTo>
                  <a:lnTo>
                    <a:pt x="1342190" y="462708"/>
                  </a:lnTo>
                  <a:lnTo>
                    <a:pt x="1348909" y="492152"/>
                  </a:lnTo>
                  <a:lnTo>
                    <a:pt x="1355034" y="521537"/>
                  </a:lnTo>
                  <a:lnTo>
                    <a:pt x="1358781" y="550690"/>
                  </a:lnTo>
                  <a:lnTo>
                    <a:pt x="1360266" y="578421"/>
                  </a:lnTo>
                  <a:lnTo>
                    <a:pt x="1360562" y="606036"/>
                  </a:lnTo>
                  <a:lnTo>
                    <a:pt x="1358422" y="634012"/>
                  </a:lnTo>
                  <a:lnTo>
                    <a:pt x="1355746" y="661336"/>
                  </a:lnTo>
                  <a:lnTo>
                    <a:pt x="1350691" y="688427"/>
                  </a:lnTo>
                  <a:lnTo>
                    <a:pt x="1343317" y="714691"/>
                  </a:lnTo>
                  <a:lnTo>
                    <a:pt x="1335406" y="740303"/>
                  </a:lnTo>
                  <a:lnTo>
                    <a:pt x="1325771" y="765146"/>
                  </a:lnTo>
                  <a:lnTo>
                    <a:pt x="1314351" y="789814"/>
                  </a:lnTo>
                  <a:lnTo>
                    <a:pt x="1302337" y="814424"/>
                  </a:lnTo>
                  <a:lnTo>
                    <a:pt x="1288003" y="838207"/>
                  </a:lnTo>
                  <a:lnTo>
                    <a:pt x="1272539" y="861280"/>
                  </a:lnTo>
                  <a:lnTo>
                    <a:pt x="1255943" y="883642"/>
                  </a:lnTo>
                  <a:lnTo>
                    <a:pt x="1238811" y="905352"/>
                  </a:lnTo>
                  <a:lnTo>
                    <a:pt x="1219302" y="926830"/>
                  </a:lnTo>
                  <a:lnTo>
                    <a:pt x="1199314" y="947060"/>
                  </a:lnTo>
                  <a:lnTo>
                    <a:pt x="1178195" y="966581"/>
                  </a:lnTo>
                  <a:lnTo>
                    <a:pt x="1156481" y="986043"/>
                  </a:lnTo>
                  <a:lnTo>
                    <a:pt x="1133101" y="1004143"/>
                  </a:lnTo>
                  <a:lnTo>
                    <a:pt x="1108473" y="1022720"/>
                  </a:lnTo>
                  <a:lnTo>
                    <a:pt x="1084078" y="1038921"/>
                  </a:lnTo>
                  <a:lnTo>
                    <a:pt x="1057900" y="1054947"/>
                  </a:lnTo>
                  <a:lnTo>
                    <a:pt x="1031185" y="1070321"/>
                  </a:lnTo>
                  <a:lnTo>
                    <a:pt x="1003933" y="1085043"/>
                  </a:lnTo>
                  <a:lnTo>
                    <a:pt x="976740" y="1099171"/>
                  </a:lnTo>
                  <a:lnTo>
                    <a:pt x="947344" y="1111284"/>
                  </a:lnTo>
                  <a:lnTo>
                    <a:pt x="918600" y="1122861"/>
                  </a:lnTo>
                  <a:lnTo>
                    <a:pt x="888667" y="1134322"/>
                  </a:lnTo>
                  <a:lnTo>
                    <a:pt x="858198" y="1145131"/>
                  </a:lnTo>
                  <a:lnTo>
                    <a:pt x="827904" y="1154157"/>
                  </a:lnTo>
                  <a:lnTo>
                    <a:pt x="796362" y="1163661"/>
                  </a:lnTo>
                  <a:lnTo>
                    <a:pt x="764284" y="1172513"/>
                  </a:lnTo>
                  <a:lnTo>
                    <a:pt x="731727" y="1180119"/>
                  </a:lnTo>
                  <a:lnTo>
                    <a:pt x="699882" y="1186595"/>
                  </a:lnTo>
                  <a:lnTo>
                    <a:pt x="666789" y="1193548"/>
                  </a:lnTo>
                  <a:lnTo>
                    <a:pt x="634524" y="1198184"/>
                  </a:lnTo>
                  <a:lnTo>
                    <a:pt x="601606" y="1203355"/>
                  </a:lnTo>
                  <a:lnTo>
                    <a:pt x="568921" y="1206151"/>
                  </a:lnTo>
                  <a:lnTo>
                    <a:pt x="536235" y="1208946"/>
                  </a:lnTo>
                  <a:lnTo>
                    <a:pt x="503666" y="1210553"/>
                  </a:lnTo>
                  <a:lnTo>
                    <a:pt x="471808" y="1211031"/>
                  </a:lnTo>
                  <a:lnTo>
                    <a:pt x="439472" y="1210263"/>
                  </a:lnTo>
                  <a:lnTo>
                    <a:pt x="408441" y="1208423"/>
                  </a:lnTo>
                  <a:lnTo>
                    <a:pt x="378121" y="1205453"/>
                  </a:lnTo>
                  <a:lnTo>
                    <a:pt x="346786" y="1200585"/>
                  </a:lnTo>
                  <a:lnTo>
                    <a:pt x="317946" y="1194761"/>
                  </a:lnTo>
                  <a:lnTo>
                    <a:pt x="289165" y="1188344"/>
                  </a:lnTo>
                  <a:lnTo>
                    <a:pt x="261210" y="1179609"/>
                  </a:lnTo>
                  <a:lnTo>
                    <a:pt x="234561" y="1169802"/>
                  </a:lnTo>
                  <a:lnTo>
                    <a:pt x="208680" y="1158272"/>
                  </a:lnTo>
                  <a:lnTo>
                    <a:pt x="182975" y="1144959"/>
                  </a:lnTo>
                  <a:lnTo>
                    <a:pt x="159111" y="1131228"/>
                  </a:lnTo>
                  <a:lnTo>
                    <a:pt x="137321" y="1114701"/>
                  </a:lnTo>
                  <a:lnTo>
                    <a:pt x="126724" y="1106466"/>
                  </a:lnTo>
                  <a:lnTo>
                    <a:pt x="116243" y="1097044"/>
                  </a:lnTo>
                  <a:lnTo>
                    <a:pt x="106414" y="1087086"/>
                  </a:lnTo>
                  <a:lnTo>
                    <a:pt x="96528" y="1077722"/>
                  </a:lnTo>
                  <a:lnTo>
                    <a:pt x="86815" y="1066576"/>
                  </a:lnTo>
                  <a:lnTo>
                    <a:pt x="77640" y="1056082"/>
                  </a:lnTo>
                  <a:lnTo>
                    <a:pt x="69175" y="1044458"/>
                  </a:lnTo>
                  <a:lnTo>
                    <a:pt x="61304" y="1032893"/>
                  </a:lnTo>
                  <a:lnTo>
                    <a:pt x="53550" y="1020139"/>
                  </a:lnTo>
                  <a:lnTo>
                    <a:pt x="45738" y="1007980"/>
                  </a:lnTo>
                  <a:lnTo>
                    <a:pt x="39231" y="994749"/>
                  </a:lnTo>
                  <a:lnTo>
                    <a:pt x="33377" y="980982"/>
                  </a:lnTo>
                  <a:lnTo>
                    <a:pt x="26392" y="966505"/>
                  </a:lnTo>
                  <a:lnTo>
                    <a:pt x="21844" y="951667"/>
                  </a:lnTo>
                  <a:lnTo>
                    <a:pt x="16106" y="936712"/>
                  </a:lnTo>
                  <a:lnTo>
                    <a:pt x="12210" y="921338"/>
                  </a:lnTo>
                  <a:lnTo>
                    <a:pt x="8314" y="905964"/>
                  </a:lnTo>
                  <a:lnTo>
                    <a:pt x="5665" y="890113"/>
                  </a:lnTo>
                  <a:lnTo>
                    <a:pt x="3669" y="873725"/>
                  </a:lnTo>
                  <a:lnTo>
                    <a:pt x="1673" y="857338"/>
                  </a:lnTo>
                  <a:lnTo>
                    <a:pt x="1460" y="841125"/>
                  </a:lnTo>
                  <a:lnTo>
                    <a:pt x="0" y="825390"/>
                  </a:lnTo>
                  <a:lnTo>
                    <a:pt x="1093" y="808106"/>
                  </a:lnTo>
                  <a:lnTo>
                    <a:pt x="1475" y="791952"/>
                  </a:lnTo>
                  <a:lnTo>
                    <a:pt x="3104" y="775320"/>
                  </a:lnTo>
                  <a:lnTo>
                    <a:pt x="4849" y="757500"/>
                  </a:lnTo>
                  <a:lnTo>
                    <a:pt x="11138" y="723934"/>
                  </a:lnTo>
                  <a:lnTo>
                    <a:pt x="18196" y="688643"/>
                  </a:lnTo>
                  <a:lnTo>
                    <a:pt x="28705" y="654890"/>
                  </a:lnTo>
                  <a:lnTo>
                    <a:pt x="39983" y="619413"/>
                  </a:lnTo>
                  <a:lnTo>
                    <a:pt x="52986" y="584705"/>
                  </a:lnTo>
                  <a:lnTo>
                    <a:pt x="68961" y="550288"/>
                  </a:lnTo>
                  <a:lnTo>
                    <a:pt x="86184" y="515394"/>
                  </a:lnTo>
                  <a:lnTo>
                    <a:pt x="104538" y="481210"/>
                  </a:lnTo>
                  <a:lnTo>
                    <a:pt x="123964" y="448330"/>
                  </a:lnTo>
                  <a:lnTo>
                    <a:pt x="145885" y="414496"/>
                  </a:lnTo>
                  <a:lnTo>
                    <a:pt x="168284" y="381907"/>
                  </a:lnTo>
                  <a:lnTo>
                    <a:pt x="191813" y="350030"/>
                  </a:lnTo>
                  <a:lnTo>
                    <a:pt x="217010" y="319514"/>
                  </a:lnTo>
                  <a:lnTo>
                    <a:pt x="242801" y="289057"/>
                  </a:lnTo>
                  <a:lnTo>
                    <a:pt x="269724" y="259311"/>
                  </a:lnTo>
                  <a:lnTo>
                    <a:pt x="297660" y="231463"/>
                  </a:lnTo>
                  <a:lnTo>
                    <a:pt x="325481" y="204803"/>
                  </a:lnTo>
                  <a:lnTo>
                    <a:pt x="353837" y="178795"/>
                  </a:lnTo>
                  <a:lnTo>
                    <a:pt x="383208" y="154685"/>
                  </a:lnTo>
                  <a:lnTo>
                    <a:pt x="413058" y="131822"/>
                  </a:lnTo>
                  <a:lnTo>
                    <a:pt x="443327" y="110799"/>
                  </a:lnTo>
                  <a:lnTo>
                    <a:pt x="473480" y="90964"/>
                  </a:lnTo>
                  <a:lnTo>
                    <a:pt x="503994" y="73564"/>
                  </a:lnTo>
                  <a:lnTo>
                    <a:pt x="534276" y="58539"/>
                  </a:lnTo>
                  <a:lnTo>
                    <a:pt x="564442" y="44702"/>
                  </a:lnTo>
                  <a:lnTo>
                    <a:pt x="594375" y="33241"/>
                  </a:lnTo>
                  <a:lnTo>
                    <a:pt x="624844" y="22433"/>
                  </a:lnTo>
                  <a:lnTo>
                    <a:pt x="654428" y="14536"/>
                  </a:lnTo>
                  <a:lnTo>
                    <a:pt x="684431" y="8479"/>
                  </a:lnTo>
                  <a:lnTo>
                    <a:pt x="713666" y="4147"/>
                  </a:lnTo>
                  <a:lnTo>
                    <a:pt x="742726" y="1596"/>
                  </a:lnTo>
                  <a:lnTo>
                    <a:pt x="771075" y="175"/>
                  </a:lnTo>
                  <a:close/>
                </a:path>
              </a:pathLst>
            </a:custGeom>
            <a:noFill/>
            <a:ln w="57150" cap="flat" cmpd="sng" algn="ctr">
              <a:solidFill>
                <a:srgbClr val="0070C0"/>
              </a:solidFill>
              <a:prstDash val="solid"/>
              <a:miter lim="800000"/>
            </a:ln>
            <a:effectLst/>
          </p:spPr>
          <p:txBody>
            <a:bodyPr anchor="ctr">
              <a:normAutofit/>
            </a:bodyPr>
            <a:lstStyle/>
            <a:p>
              <a:pPr algn="ctr" eaLnBrk="1" fontAlgn="auto" hangingPunct="1">
                <a:spcBef>
                  <a:spcPts val="0"/>
                </a:spcBef>
                <a:spcAft>
                  <a:spcPts val="0"/>
                </a:spcAft>
                <a:defRPr/>
              </a:pPr>
              <a:r>
                <a:rPr lang="zh-CN" altLang="en-US" sz="2800" b="1" kern="0" dirty="0" smtClean="0">
                  <a:latin typeface="仿宋" panose="02010609060101010101" charset="-122"/>
                  <a:ea typeface="仿宋" panose="02010609060101010101" charset="-122"/>
                  <a:cs typeface="Arial" panose="020B0604020202020204" pitchFamily="34" charset="0"/>
                </a:rPr>
                <a:t>内容重组</a:t>
              </a:r>
            </a:p>
          </p:txBody>
        </p:sp>
        <p:sp>
          <p:nvSpPr>
            <p:cNvPr id="20" name="MH_SubTitle_1"/>
            <p:cNvSpPr/>
            <p:nvPr>
              <p:custDataLst>
                <p:tags r:id="rId2"/>
              </p:custDataLst>
            </p:nvPr>
          </p:nvSpPr>
          <p:spPr>
            <a:xfrm>
              <a:off x="5460" y="7440"/>
              <a:ext cx="4940" cy="1149"/>
            </a:xfrm>
            <a:prstGeom prst="rect">
              <a:avLst/>
            </a:prstGeom>
            <a:solidFill>
              <a:srgbClr val="6F3293"/>
            </a:solidFill>
          </p:spPr>
          <p:txBody>
            <a:bodyPr rot="0" spcFirstLastPara="0" vertOverflow="overflow" horzOverflow="overflow" vert="horz" wrap="square" lIns="48000" tIns="60960" rIns="48000" bIns="60960" numCol="1" spcCol="0" rtlCol="0" fromWordArt="0" anchor="ctr" anchorCtr="0" forceAA="0" compatLnSpc="1">
              <a:normAutofit/>
            </a:bodyPr>
            <a:lstStyle/>
            <a:p>
              <a:pPr algn="ctr">
                <a:lnSpc>
                  <a:spcPct val="110000"/>
                </a:lnSpc>
              </a:pPr>
              <a:r>
                <a:rPr lang="zh-CN" altLang="en-US" sz="2135" b="1" dirty="0">
                  <a:solidFill>
                    <a:srgbClr val="FFFFFF"/>
                  </a:solidFill>
                  <a:latin typeface="仿宋" panose="02010609060101010101" charset="-122"/>
                  <a:ea typeface="仿宋" panose="02010609060101010101" charset="-122"/>
                </a:rPr>
                <a:t>段</a:t>
              </a:r>
              <a:r>
                <a:rPr lang="zh-CN" altLang="en-US" sz="2135" b="1" dirty="0" smtClean="0">
                  <a:solidFill>
                    <a:srgbClr val="FFFFFF"/>
                  </a:solidFill>
                  <a:latin typeface="仿宋" panose="02010609060101010101" charset="-122"/>
                  <a:ea typeface="仿宋" panose="02010609060101010101" charset="-122"/>
                </a:rPr>
                <a:t>前段后插入内容</a:t>
              </a:r>
              <a:endParaRPr lang="zh-CN" altLang="en-US" sz="2135" b="1" dirty="0">
                <a:solidFill>
                  <a:srgbClr val="FFFFFF"/>
                </a:solidFill>
                <a:latin typeface="仿宋" panose="02010609060101010101" charset="-122"/>
                <a:ea typeface="仿宋" panose="02010609060101010101" charset="-122"/>
              </a:endParaRPr>
            </a:p>
          </p:txBody>
        </p:sp>
        <p:sp>
          <p:nvSpPr>
            <p:cNvPr id="21" name="MH_SubTitle_1"/>
            <p:cNvSpPr/>
            <p:nvPr>
              <p:custDataLst>
                <p:tags r:id="rId3"/>
              </p:custDataLst>
            </p:nvPr>
          </p:nvSpPr>
          <p:spPr>
            <a:xfrm>
              <a:off x="11269" y="7443"/>
              <a:ext cx="4940" cy="1151"/>
            </a:xfrm>
            <a:prstGeom prst="rect">
              <a:avLst/>
            </a:prstGeom>
            <a:solidFill>
              <a:srgbClr val="58BBB4"/>
            </a:solidFill>
          </p:spPr>
          <p:txBody>
            <a:bodyPr rot="0" spcFirstLastPara="0" vertOverflow="overflow" horzOverflow="overflow" vert="horz" wrap="square" lIns="144000" tIns="60960" rIns="144000" bIns="60960" numCol="1" spcCol="0" rtlCol="0" fromWordArt="0" anchor="ctr" anchorCtr="0" forceAA="0" compatLnSpc="1">
              <a:normAutofit/>
            </a:bodyPr>
            <a:lstStyle/>
            <a:p>
              <a:pPr algn="ctr">
                <a:lnSpc>
                  <a:spcPct val="110000"/>
                </a:lnSpc>
              </a:pPr>
              <a:r>
                <a:rPr lang="zh-CN" altLang="en-US" sz="2135" b="1" dirty="0" smtClean="0">
                  <a:solidFill>
                    <a:srgbClr val="FFFFFF"/>
                  </a:solidFill>
                  <a:latin typeface="仿宋" panose="02010609060101010101" charset="-122"/>
                  <a:ea typeface="仿宋" panose="02010609060101010101" charset="-122"/>
                </a:rPr>
                <a:t>插入（或删除）目录</a:t>
              </a:r>
            </a:p>
          </p:txBody>
        </p:sp>
        <p:sp>
          <p:nvSpPr>
            <p:cNvPr id="22" name="MH_SubTitle_1"/>
            <p:cNvSpPr/>
            <p:nvPr>
              <p:custDataLst>
                <p:tags r:id="rId4"/>
              </p:custDataLst>
            </p:nvPr>
          </p:nvSpPr>
          <p:spPr>
            <a:xfrm>
              <a:off x="11269" y="8991"/>
              <a:ext cx="4938" cy="1151"/>
            </a:xfrm>
            <a:prstGeom prst="rect">
              <a:avLst/>
            </a:prstGeom>
            <a:solidFill>
              <a:srgbClr val="6188CD"/>
            </a:solidFill>
          </p:spPr>
          <p:txBody>
            <a:bodyPr rot="0" spcFirstLastPara="0" vertOverflow="overflow" horzOverflow="overflow" vert="horz" wrap="square" lIns="144000" tIns="60960" rIns="144000" bIns="60960" numCol="1" spcCol="0" rtlCol="0" fromWordArt="0" anchor="ctr" anchorCtr="0" forceAA="0" compatLnSpc="1">
              <a:normAutofit/>
            </a:bodyPr>
            <a:lstStyle/>
            <a:p>
              <a:pPr algn="ctr">
                <a:lnSpc>
                  <a:spcPct val="110000"/>
                </a:lnSpc>
              </a:pPr>
              <a:r>
                <a:rPr lang="zh-CN" altLang="en-US" sz="2135" b="1" dirty="0" smtClean="0">
                  <a:solidFill>
                    <a:srgbClr val="FFFFFF"/>
                  </a:solidFill>
                  <a:latin typeface="仿宋" panose="02010609060101010101" charset="-122"/>
                  <a:ea typeface="仿宋" panose="02010609060101010101" charset="-122"/>
                </a:rPr>
                <a:t>插入其他文献章节</a:t>
              </a:r>
            </a:p>
          </p:txBody>
        </p:sp>
        <p:sp>
          <p:nvSpPr>
            <p:cNvPr id="23" name="MH_SubTitle_1"/>
            <p:cNvSpPr/>
            <p:nvPr>
              <p:custDataLst>
                <p:tags r:id="rId5"/>
              </p:custDataLst>
            </p:nvPr>
          </p:nvSpPr>
          <p:spPr>
            <a:xfrm>
              <a:off x="5460" y="8991"/>
              <a:ext cx="4940" cy="1151"/>
            </a:xfrm>
            <a:prstGeom prst="rect">
              <a:avLst/>
            </a:prstGeom>
            <a:solidFill>
              <a:srgbClr val="C2CB44"/>
            </a:solidFill>
          </p:spPr>
          <p:txBody>
            <a:bodyPr rot="0" spcFirstLastPara="0" vertOverflow="overflow" horzOverflow="overflow" vert="horz" wrap="square" lIns="48000" tIns="60960" rIns="48000" bIns="60960" numCol="1" spcCol="0" rtlCol="0" fromWordArt="0" anchor="ctr" anchorCtr="0" forceAA="0" compatLnSpc="1">
              <a:normAutofit/>
            </a:bodyPr>
            <a:lstStyle/>
            <a:p>
              <a:pPr algn="ctr">
                <a:lnSpc>
                  <a:spcPct val="110000"/>
                </a:lnSpc>
              </a:pPr>
              <a:r>
                <a:rPr lang="zh-CN" altLang="en-US" sz="2135" b="1" dirty="0" smtClean="0">
                  <a:solidFill>
                    <a:srgbClr val="FFFFFF"/>
                  </a:solidFill>
                  <a:latin typeface="仿宋" panose="02010609060101010101" charset="-122"/>
                  <a:ea typeface="仿宋" panose="02010609060101010101" charset="-122"/>
                </a:rPr>
                <a:t>添加内容（可插入文摘）</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rcRect b="5367"/>
          <a:stretch>
            <a:fillRect/>
          </a:stretch>
        </p:blipFill>
        <p:spPr>
          <a:xfrm>
            <a:off x="501650" y="838200"/>
            <a:ext cx="11258550" cy="5989955"/>
          </a:xfrm>
          <a:prstGeom prst="rect">
            <a:avLst/>
          </a:prstGeom>
        </p:spPr>
      </p:pic>
      <p:sp>
        <p:nvSpPr>
          <p:cNvPr id="4" name="矩形 3"/>
          <p:cNvSpPr/>
          <p:nvPr/>
        </p:nvSpPr>
        <p:spPr>
          <a:xfrm>
            <a:off x="758211" y="171464"/>
            <a:ext cx="8405495" cy="521970"/>
          </a:xfrm>
          <a:prstGeom prst="rect">
            <a:avLst/>
          </a:prstGeom>
        </p:spPr>
        <p:txBody>
          <a:bodyPr wrap="none">
            <a:spAutoFit/>
          </a:bodyPr>
          <a:lstStyle/>
          <a:p>
            <a:r>
              <a:rPr lang="zh-CN" altLang="en-US" sz="2800" b="1" dirty="0">
                <a:solidFill>
                  <a:srgbClr val="C00000"/>
                </a:solidFill>
                <a:latin typeface="仿宋" panose="02010609060101010101" charset="-122"/>
                <a:ea typeface="仿宋" panose="02010609060101010101" charset="-122"/>
              </a:rPr>
              <a:t>学习笔记：</a:t>
            </a:r>
            <a:r>
              <a:rPr lang="zh-CN" altLang="en-US" sz="2800" b="1" dirty="0">
                <a:solidFill>
                  <a:schemeClr val="tx1"/>
                </a:solidFill>
                <a:latin typeface="仿宋" panose="02010609060101010101" charset="-122"/>
                <a:ea typeface="仿宋" panose="02010609060101010101" charset="-122"/>
              </a:rPr>
              <a:t>可直接在原文上添加多种形式的学习笔记</a:t>
            </a:r>
            <a:endParaRPr lang="zh-CN" altLang="en-US" sz="2800" b="1" dirty="0">
              <a:solidFill>
                <a:schemeClr val="tx1"/>
              </a:solidFill>
              <a:latin typeface="仿宋" panose="02010609060101010101" charset="-122"/>
              <a:ea typeface="仿宋" panose="02010609060101010101" charset="-122"/>
              <a:sym typeface="宋体" panose="02010600030101010101" pitchFamily="2" charset="-122"/>
            </a:endParaRPr>
          </a:p>
        </p:txBody>
      </p:sp>
      <p:sp>
        <p:nvSpPr>
          <p:cNvPr id="5" name="KSO_Shape"/>
          <p:cNvSpPr/>
          <p:nvPr/>
        </p:nvSpPr>
        <p:spPr>
          <a:xfrm>
            <a:off x="143340" y="159293"/>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a:solidFill>
                  <a:srgbClr val="FFFFFF"/>
                </a:solidFill>
              </a:rPr>
              <a:t> </a:t>
            </a:r>
            <a:endParaRPr lang="zh-CN" altLang="en-US" sz="2400" dirty="0">
              <a:solidFill>
                <a:srgbClr val="FFFFFF"/>
              </a:solidFill>
            </a:endParaRPr>
          </a:p>
        </p:txBody>
      </p:sp>
      <p:grpSp>
        <p:nvGrpSpPr>
          <p:cNvPr id="9" name="组合 8"/>
          <p:cNvGrpSpPr/>
          <p:nvPr/>
        </p:nvGrpSpPr>
        <p:grpSpPr>
          <a:xfrm>
            <a:off x="3056255" y="2778858"/>
            <a:ext cx="5622290" cy="1962687"/>
            <a:chOff x="4813" y="4376"/>
            <a:chExt cx="8854" cy="3091"/>
          </a:xfrm>
        </p:grpSpPr>
        <p:sp>
          <p:nvSpPr>
            <p:cNvPr id="8" name="矩形 7"/>
            <p:cNvSpPr/>
            <p:nvPr/>
          </p:nvSpPr>
          <p:spPr>
            <a:xfrm>
              <a:off x="9128" y="4376"/>
              <a:ext cx="4009" cy="756"/>
            </a:xfrm>
            <a:prstGeom prst="rect">
              <a:avLst/>
            </a:prstGeom>
            <a:noFill/>
            <a:ln w="28575" cmpd="sng">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4813" y="5375"/>
              <a:ext cx="8854" cy="2092"/>
              <a:chOff x="4813" y="5375"/>
              <a:chExt cx="8854" cy="2092"/>
            </a:xfrm>
          </p:grpSpPr>
          <p:sp>
            <p:nvSpPr>
              <p:cNvPr id="13" name="矩形标注 12"/>
              <p:cNvSpPr/>
              <p:nvPr/>
            </p:nvSpPr>
            <p:spPr>
              <a:xfrm rot="16200000">
                <a:off x="8203" y="2004"/>
                <a:ext cx="2073" cy="8853"/>
              </a:xfrm>
              <a:prstGeom prst="wedgeRectCallout">
                <a:avLst>
                  <a:gd name="adj1" fmla="val 56034"/>
                  <a:gd name="adj2" fmla="val 19335"/>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sz="2000" b="1" dirty="0">
                  <a:latin typeface="仿宋" panose="02010609060101010101" charset="-122"/>
                  <a:ea typeface="仿宋" panose="02010609060101010101" charset="-122"/>
                </a:endParaRPr>
              </a:p>
            </p:txBody>
          </p:sp>
          <p:sp>
            <p:nvSpPr>
              <p:cNvPr id="2" name="文本框 1"/>
              <p:cNvSpPr txBox="1"/>
              <p:nvPr/>
            </p:nvSpPr>
            <p:spPr>
              <a:xfrm>
                <a:off x="4817" y="5375"/>
                <a:ext cx="8850" cy="2082"/>
              </a:xfrm>
              <a:prstGeom prst="rect">
                <a:avLst/>
              </a:prstGeom>
              <a:noFill/>
            </p:spPr>
            <p:txBody>
              <a:bodyPr wrap="square" rtlCol="0">
                <a:spAutoFit/>
              </a:bodyPr>
              <a:lstStyle/>
              <a:p>
                <a:pPr algn="l"/>
                <a:r>
                  <a:rPr lang="en-US" sz="2000" b="1" dirty="0">
                    <a:latin typeface="仿宋" panose="02010609060101010101" charset="-122"/>
                    <a:ea typeface="仿宋" panose="02010609060101010101" charset="-122"/>
                    <a:sym typeface="+mn-ea"/>
                  </a:rPr>
                  <a:t>* </a:t>
                </a:r>
                <a:r>
                  <a:rPr sz="2000" b="1" dirty="0">
                    <a:latin typeface="仿宋" panose="02010609060101010101" charset="-122"/>
                    <a:ea typeface="仿宋" panose="02010609060101010101" charset="-122"/>
                    <a:sym typeface="+mn-ea"/>
                  </a:rPr>
                  <a:t>支持</a:t>
                </a:r>
                <a:r>
                  <a:rPr sz="2000" b="1" dirty="0">
                    <a:solidFill>
                      <a:srgbClr val="C00000"/>
                    </a:solidFill>
                    <a:latin typeface="仿宋" panose="02010609060101010101" charset="-122"/>
                    <a:ea typeface="仿宋" panose="02010609060101010101" charset="-122"/>
                    <a:sym typeface="+mn-ea"/>
                  </a:rPr>
                  <a:t>笔记、标注、划线、摘录</a:t>
                </a:r>
                <a:r>
                  <a:rPr sz="2000" b="1" dirty="0">
                    <a:latin typeface="仿宋" panose="02010609060101010101" charset="-122"/>
                    <a:ea typeface="仿宋" panose="02010609060101010101" charset="-122"/>
                    <a:sym typeface="+mn-ea"/>
                  </a:rPr>
                  <a:t>等多种学习方式</a:t>
                </a:r>
              </a:p>
              <a:p>
                <a:pPr algn="l"/>
                <a:r>
                  <a:rPr lang="en-US" sz="2000" b="1" dirty="0">
                    <a:latin typeface="仿宋" panose="02010609060101010101" charset="-122"/>
                    <a:ea typeface="仿宋" panose="02010609060101010101" charset="-122"/>
                    <a:sym typeface="+mn-ea"/>
                  </a:rPr>
                  <a:t>* </a:t>
                </a:r>
                <a:r>
                  <a:rPr sz="2000" b="1" dirty="0">
                    <a:latin typeface="仿宋" panose="02010609060101010101" charset="-122"/>
                    <a:ea typeface="仿宋" panose="02010609060101010101" charset="-122"/>
                    <a:sym typeface="+mn-ea"/>
                  </a:rPr>
                  <a:t>支持</a:t>
                </a:r>
                <a:r>
                  <a:rPr sz="2000" b="1" dirty="0">
                    <a:solidFill>
                      <a:srgbClr val="C00000"/>
                    </a:solidFill>
                    <a:latin typeface="仿宋" panose="02010609060101010101" charset="-122"/>
                    <a:ea typeface="仿宋" panose="02010609060101010101" charset="-122"/>
                    <a:sym typeface="+mn-ea"/>
                  </a:rPr>
                  <a:t>文字、图片、视频、语音</a:t>
                </a:r>
                <a:r>
                  <a:rPr sz="2000" b="1" dirty="0">
                    <a:latin typeface="仿宋" panose="02010609060101010101" charset="-122"/>
                    <a:ea typeface="仿宋" panose="02010609060101010101" charset="-122"/>
                    <a:sym typeface="+mn-ea"/>
                  </a:rPr>
                  <a:t>等形式的笔记</a:t>
                </a:r>
              </a:p>
              <a:p>
                <a:pPr algn="l"/>
                <a:r>
                  <a:rPr lang="en-US" sz="2000" b="1" dirty="0">
                    <a:latin typeface="仿宋" panose="02010609060101010101" charset="-122"/>
                    <a:ea typeface="仿宋" panose="02010609060101010101" charset="-122"/>
                    <a:sym typeface="+mn-ea"/>
                  </a:rPr>
                  <a:t>* </a:t>
                </a:r>
                <a:r>
                  <a:rPr sz="2000" b="1" dirty="0">
                    <a:latin typeface="仿宋" panose="02010609060101010101" charset="-122"/>
                    <a:ea typeface="仿宋" panose="02010609060101010101" charset="-122"/>
                    <a:sym typeface="+mn-ea"/>
                  </a:rPr>
                  <a:t>支持</a:t>
                </a:r>
                <a:r>
                  <a:rPr sz="2000" b="1" dirty="0">
                    <a:solidFill>
                      <a:srgbClr val="C00000"/>
                    </a:solidFill>
                    <a:latin typeface="仿宋" panose="02010609060101010101" charset="-122"/>
                    <a:ea typeface="仿宋" panose="02010609060101010101" charset="-122"/>
                    <a:sym typeface="+mn-ea"/>
                  </a:rPr>
                  <a:t>多维度知识标签</a:t>
                </a:r>
              </a:p>
              <a:p>
                <a:pPr algn="l"/>
                <a:r>
                  <a:rPr lang="en-US" sz="2000" b="1" dirty="0">
                    <a:latin typeface="仿宋" panose="02010609060101010101" charset="-122"/>
                    <a:ea typeface="仿宋" panose="02010609060101010101" charset="-122"/>
                    <a:sym typeface="+mn-ea"/>
                  </a:rPr>
                  <a:t>* </a:t>
                </a:r>
                <a:r>
                  <a:rPr sz="2000" b="1" dirty="0">
                    <a:latin typeface="仿宋" panose="02010609060101010101" charset="-122"/>
                    <a:ea typeface="仿宋" panose="02010609060101010101" charset="-122"/>
                    <a:sym typeface="+mn-ea"/>
                  </a:rPr>
                  <a:t>支持</a:t>
                </a:r>
                <a:r>
                  <a:rPr sz="2000" b="1" dirty="0">
                    <a:solidFill>
                      <a:srgbClr val="C00000"/>
                    </a:solidFill>
                    <a:latin typeface="仿宋" panose="02010609060101010101" charset="-122"/>
                    <a:ea typeface="仿宋" panose="02010609060101010101" charset="-122"/>
                    <a:sym typeface="+mn-ea"/>
                  </a:rPr>
                  <a:t>图片上涂鸦</a:t>
                </a:r>
                <a:r>
                  <a:rPr sz="2000" b="1" dirty="0">
                    <a:latin typeface="仿宋" panose="02010609060101010101" charset="-122"/>
                    <a:ea typeface="仿宋" panose="02010609060101010101" charset="-122"/>
                    <a:sym typeface="+mn-ea"/>
                  </a:rPr>
                  <a:t>式的笔记</a:t>
                </a:r>
                <a:endParaRPr lang="zh-CN" altLang="en-US"/>
              </a:p>
            </p:txBody>
          </p:sp>
        </p:grpSp>
      </p:grpSp>
      <p:pic>
        <p:nvPicPr>
          <p:cNvPr id="10" name="图片 9"/>
          <p:cNvPicPr>
            <a:picLocks noChangeAspect="1"/>
          </p:cNvPicPr>
          <p:nvPr/>
        </p:nvPicPr>
        <p:blipFill>
          <a:blip r:embed="rId3"/>
          <a:stretch>
            <a:fillRect/>
          </a:stretch>
        </p:blipFill>
        <p:spPr>
          <a:xfrm>
            <a:off x="0" y="0"/>
            <a:ext cx="12192000" cy="6858000"/>
          </a:xfrm>
          <a:prstGeom prst="rect">
            <a:avLst/>
          </a:prstGeom>
        </p:spPr>
      </p:pic>
      <p:grpSp>
        <p:nvGrpSpPr>
          <p:cNvPr id="11" name="组合 10"/>
          <p:cNvGrpSpPr/>
          <p:nvPr/>
        </p:nvGrpSpPr>
        <p:grpSpPr>
          <a:xfrm>
            <a:off x="157480" y="222885"/>
            <a:ext cx="4271010" cy="1228725"/>
            <a:chOff x="248" y="351"/>
            <a:chExt cx="6726" cy="1935"/>
          </a:xfrm>
        </p:grpSpPr>
        <p:sp>
          <p:nvSpPr>
            <p:cNvPr id="12" name="矩形 11"/>
            <p:cNvSpPr/>
            <p:nvPr/>
          </p:nvSpPr>
          <p:spPr>
            <a:xfrm>
              <a:off x="248" y="1620"/>
              <a:ext cx="1338" cy="666"/>
            </a:xfrm>
            <a:prstGeom prst="rect">
              <a:avLst/>
            </a:prstGeom>
            <a:noFill/>
            <a:ln w="28575" cmpd="sng">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sp>
          <p:nvSpPr>
            <p:cNvPr id="14" name="矩形标注 13"/>
            <p:cNvSpPr/>
            <p:nvPr/>
          </p:nvSpPr>
          <p:spPr>
            <a:xfrm>
              <a:off x="2332" y="351"/>
              <a:ext cx="4642" cy="1605"/>
            </a:xfrm>
            <a:prstGeom prst="wedgeRectCallout">
              <a:avLst>
                <a:gd name="adj1" fmla="val -65967"/>
                <a:gd name="adj2" fmla="val 49793"/>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000" b="1" dirty="0">
                  <a:solidFill>
                    <a:srgbClr val="C00000"/>
                  </a:solidFill>
                  <a:latin typeface="仿宋" panose="02010609060101010101" charset="-122"/>
                  <a:ea typeface="仿宋" panose="02010609060101010101" charset="-122"/>
                </a:rPr>
                <a:t>同时，笔记标签会以区别于原文目录的形式在目录中展示；</a:t>
              </a:r>
            </a:p>
          </p:txBody>
        </p:sp>
      </p:grpSp>
      <p:grpSp>
        <p:nvGrpSpPr>
          <p:cNvPr id="15" name="组合 14"/>
          <p:cNvGrpSpPr/>
          <p:nvPr/>
        </p:nvGrpSpPr>
        <p:grpSpPr>
          <a:xfrm>
            <a:off x="2886710" y="222885"/>
            <a:ext cx="7296785" cy="6347460"/>
            <a:chOff x="4546" y="351"/>
            <a:chExt cx="11491" cy="9996"/>
          </a:xfrm>
        </p:grpSpPr>
        <p:sp>
          <p:nvSpPr>
            <p:cNvPr id="16" name="矩形 15"/>
            <p:cNvSpPr/>
            <p:nvPr/>
          </p:nvSpPr>
          <p:spPr>
            <a:xfrm>
              <a:off x="4546" y="6610"/>
              <a:ext cx="8810" cy="3737"/>
            </a:xfrm>
            <a:prstGeom prst="rect">
              <a:avLst/>
            </a:prstGeom>
            <a:noFill/>
            <a:ln w="28575" cmpd="sng">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sp>
          <p:nvSpPr>
            <p:cNvPr id="17" name="矩形标注 16"/>
            <p:cNvSpPr/>
            <p:nvPr/>
          </p:nvSpPr>
          <p:spPr>
            <a:xfrm>
              <a:off x="9854" y="3951"/>
              <a:ext cx="6183" cy="1958"/>
            </a:xfrm>
            <a:prstGeom prst="wedgeRectCallout">
              <a:avLst>
                <a:gd name="adj1" fmla="val -44718"/>
                <a:gd name="adj2" fmla="val 85368"/>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000" b="1" dirty="0">
                  <a:solidFill>
                    <a:srgbClr val="C00000"/>
                  </a:solidFill>
                  <a:latin typeface="仿宋" panose="02010609060101010101" charset="-122"/>
                  <a:ea typeface="仿宋" panose="02010609060101010101" charset="-122"/>
                </a:rPr>
                <a:t>选择</a:t>
              </a:r>
              <a:r>
                <a:rPr lang="en-US" altLang="zh-CN" sz="2000" b="1" dirty="0">
                  <a:solidFill>
                    <a:srgbClr val="C00000"/>
                  </a:solidFill>
                  <a:latin typeface="仿宋" panose="02010609060101010101" charset="-122"/>
                  <a:ea typeface="仿宋" panose="02010609060101010101" charset="-122"/>
                </a:rPr>
                <a:t>“</a:t>
              </a:r>
              <a:r>
                <a:rPr lang="zh-CN" altLang="en-US" sz="2000" b="1" dirty="0">
                  <a:solidFill>
                    <a:srgbClr val="C00000"/>
                  </a:solidFill>
                  <a:latin typeface="仿宋" panose="02010609060101010101" charset="-122"/>
                  <a:ea typeface="仿宋" panose="02010609060101010101" charset="-122"/>
                </a:rPr>
                <a:t>原文</a:t>
              </a:r>
              <a:r>
                <a:rPr lang="en-US" altLang="zh-CN" sz="2000" b="1" dirty="0">
                  <a:solidFill>
                    <a:srgbClr val="C00000"/>
                  </a:solidFill>
                  <a:latin typeface="仿宋" panose="02010609060101010101" charset="-122"/>
                  <a:ea typeface="仿宋" panose="02010609060101010101" charset="-122"/>
                </a:rPr>
                <a:t>+</a:t>
              </a:r>
              <a:r>
                <a:rPr lang="zh-CN" altLang="en-US" sz="2000" b="1" dirty="0">
                  <a:solidFill>
                    <a:srgbClr val="C00000"/>
                  </a:solidFill>
                  <a:latin typeface="仿宋" panose="02010609060101010101" charset="-122"/>
                  <a:ea typeface="仿宋" panose="02010609060101010101" charset="-122"/>
                </a:rPr>
                <a:t>笔记</a:t>
              </a:r>
              <a:r>
                <a:rPr lang="en-US" altLang="zh-CN" sz="2000" b="1" dirty="0">
                  <a:solidFill>
                    <a:srgbClr val="C00000"/>
                  </a:solidFill>
                  <a:latin typeface="仿宋" panose="02010609060101010101" charset="-122"/>
                  <a:ea typeface="仿宋" panose="02010609060101010101" charset="-122"/>
                </a:rPr>
                <a:t>”</a:t>
              </a:r>
              <a:r>
                <a:rPr lang="zh-CN" altLang="en-US" sz="2000" b="1" dirty="0">
                  <a:solidFill>
                    <a:srgbClr val="C00000"/>
                  </a:solidFill>
                  <a:latin typeface="仿宋" panose="02010609060101010101" charset="-122"/>
                  <a:ea typeface="仿宋" panose="02010609060101010101" charset="-122"/>
                </a:rPr>
                <a:t>的展示页面，笔记内容可以区别于原文的形式直接在原文中显示，方便阅读；</a:t>
              </a:r>
            </a:p>
          </p:txBody>
        </p:sp>
        <p:sp>
          <p:nvSpPr>
            <p:cNvPr id="18" name="矩形 17"/>
            <p:cNvSpPr/>
            <p:nvPr/>
          </p:nvSpPr>
          <p:spPr>
            <a:xfrm>
              <a:off x="8306" y="351"/>
              <a:ext cx="1242" cy="666"/>
            </a:xfrm>
            <a:prstGeom prst="rect">
              <a:avLst/>
            </a:prstGeom>
            <a:noFill/>
            <a:ln w="28575" cmpd="sng">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cxnSp>
          <p:nvCxnSpPr>
            <p:cNvPr id="19" name="直接箭头连接符 18"/>
            <p:cNvCxnSpPr>
              <a:stCxn id="18" idx="2"/>
              <a:endCxn id="16" idx="0"/>
            </p:cNvCxnSpPr>
            <p:nvPr/>
          </p:nvCxnSpPr>
          <p:spPr>
            <a:xfrm>
              <a:off x="8927" y="1017"/>
              <a:ext cx="24" cy="5593"/>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grpSp>
      <p:sp>
        <p:nvSpPr>
          <p:cNvPr id="58" name="矩形 57"/>
          <p:cNvSpPr/>
          <p:nvPr/>
        </p:nvSpPr>
        <p:spPr>
          <a:xfrm>
            <a:off x="1523425" y="2353248"/>
            <a:ext cx="9145272" cy="1920213"/>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en-US" altLang="zh-CN" sz="2400" b="1" dirty="0">
                <a:solidFill>
                  <a:srgbClr val="FFFFFF"/>
                </a:solidFill>
                <a:latin typeface="仿宋" panose="02010609060101010101" charset="-122"/>
                <a:ea typeface="仿宋" panose="02010609060101010101" charset="-122"/>
                <a:sym typeface="+mn-ea"/>
              </a:rPr>
              <a:t>* </a:t>
            </a:r>
            <a:r>
              <a:rPr lang="zh-CN" altLang="en-US" sz="2400" b="1" dirty="0">
                <a:solidFill>
                  <a:prstClr val="white"/>
                </a:solidFill>
                <a:latin typeface="仿宋" panose="02010609060101010101" charset="-122"/>
                <a:ea typeface="仿宋" panose="02010609060101010101" charset="-122"/>
                <a:sym typeface="+mn-ea"/>
              </a:rPr>
              <a:t>知网型笔记模拟了用户真实的学习过程，并发挥增强出版的优势将笔记作为增强的内容单元嵌入原文和内容大纲中，支持导航、定位和链接</a:t>
            </a:r>
            <a:endParaRPr lang="zh-CN" altLang="en-US" sz="2400" b="1" dirty="0">
              <a:solidFill>
                <a:prstClr val="white"/>
              </a:solidFill>
              <a:latin typeface="仿宋" panose="02010609060101010101" charset="-122"/>
              <a:ea typeface="仿宋"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wipe(left)">
                                      <p:cBhvr>
                                        <p:cTn id="2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KSO_Shape"/>
          <p:cNvSpPr/>
          <p:nvPr/>
        </p:nvSpPr>
        <p:spPr>
          <a:xfrm>
            <a:off x="143340" y="159293"/>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a:solidFill>
                  <a:srgbClr val="FFFFFF"/>
                </a:solidFill>
              </a:rPr>
              <a:t> </a:t>
            </a:r>
            <a:endParaRPr lang="zh-CN" altLang="en-US" sz="2400" dirty="0">
              <a:solidFill>
                <a:srgbClr val="FFFFFF"/>
              </a:solidFill>
            </a:endParaRPr>
          </a:p>
        </p:txBody>
      </p:sp>
      <p:sp>
        <p:nvSpPr>
          <p:cNvPr id="6" name="矩形 5"/>
          <p:cNvSpPr/>
          <p:nvPr/>
        </p:nvSpPr>
        <p:spPr>
          <a:xfrm>
            <a:off x="850921" y="159580"/>
            <a:ext cx="8763000" cy="953135"/>
          </a:xfrm>
          <a:prstGeom prst="rect">
            <a:avLst/>
          </a:prstGeom>
        </p:spPr>
        <p:txBody>
          <a:bodyPr wrap="none">
            <a:spAutoFit/>
          </a:bodyPr>
          <a:lstStyle/>
          <a:p>
            <a:r>
              <a:rPr lang="zh-CN" altLang="en-US" sz="2800" b="1" dirty="0">
                <a:solidFill>
                  <a:srgbClr val="C00000"/>
                </a:solidFill>
                <a:latin typeface="仿宋" panose="02010609060101010101" charset="-122"/>
                <a:ea typeface="仿宋" panose="02010609060101010101" charset="-122"/>
              </a:rPr>
              <a:t>内容摘录：</a:t>
            </a:r>
            <a:r>
              <a:rPr lang="zh-CN" altLang="en-US" sz="2800" b="1" dirty="0">
                <a:solidFill>
                  <a:schemeClr val="tx1"/>
                </a:solidFill>
                <a:latin typeface="仿宋" panose="02010609060101010101" charset="-122"/>
                <a:ea typeface="仿宋" panose="02010609060101010101" charset="-122"/>
              </a:rPr>
              <a:t>学习过程中随时</a:t>
            </a:r>
            <a:r>
              <a:rPr lang="zh-CN" altLang="en-US" sz="2800" b="1" dirty="0">
                <a:solidFill>
                  <a:srgbClr val="C00000"/>
                </a:solidFill>
                <a:latin typeface="仿宋" panose="02010609060101010101" charset="-122"/>
                <a:ea typeface="仿宋" panose="02010609060101010101" charset="-122"/>
              </a:rPr>
              <a:t>摘录</a:t>
            </a:r>
            <a:r>
              <a:rPr lang="zh-CN" altLang="en-US" sz="2800" b="1" dirty="0">
                <a:solidFill>
                  <a:schemeClr val="tx1"/>
                </a:solidFill>
                <a:latin typeface="仿宋" panose="02010609060101010101" charset="-122"/>
                <a:ea typeface="仿宋" panose="02010609060101010101" charset="-122"/>
              </a:rPr>
              <a:t>重要的</a:t>
            </a:r>
            <a:r>
              <a:rPr lang="zh-CN" altLang="en-US" sz="2800" b="1" dirty="0">
                <a:solidFill>
                  <a:srgbClr val="C00000"/>
                </a:solidFill>
                <a:latin typeface="仿宋" panose="02010609060101010101" charset="-122"/>
                <a:ea typeface="仿宋" panose="02010609060101010101" charset="-122"/>
              </a:rPr>
              <a:t>碎片化内容单元</a:t>
            </a:r>
          </a:p>
          <a:p>
            <a:r>
              <a:rPr lang="en-US" altLang="zh-CN" sz="2800" b="1" dirty="0">
                <a:solidFill>
                  <a:schemeClr val="tx1"/>
                </a:solidFill>
                <a:latin typeface="仿宋" panose="02010609060101010101" charset="-122"/>
                <a:ea typeface="仿宋" panose="02010609060101010101" charset="-122"/>
              </a:rPr>
              <a:t>          </a:t>
            </a:r>
            <a:r>
              <a:rPr lang="zh-CN" altLang="en-US" sz="2800" b="1" dirty="0">
                <a:solidFill>
                  <a:schemeClr val="tx1"/>
                </a:solidFill>
                <a:latin typeface="仿宋" panose="02010609060101010101" charset="-122"/>
                <a:ea typeface="仿宋" panose="02010609060101010101" charset="-122"/>
              </a:rPr>
              <a:t>包括</a:t>
            </a:r>
            <a:r>
              <a:rPr lang="zh-CN" altLang="en-US" sz="2800" b="1" dirty="0">
                <a:solidFill>
                  <a:srgbClr val="C00000"/>
                </a:solidFill>
                <a:latin typeface="仿宋" panose="02010609060101010101" charset="-122"/>
                <a:ea typeface="仿宋" panose="02010609060101010101" charset="-122"/>
              </a:rPr>
              <a:t>段落、句子、图片</a:t>
            </a:r>
            <a:r>
              <a:rPr lang="zh-CN" altLang="en-US" sz="2800" b="1" dirty="0">
                <a:solidFill>
                  <a:schemeClr val="tx1"/>
                </a:solidFill>
                <a:latin typeface="仿宋" panose="02010609060101010101" charset="-122"/>
                <a:ea typeface="仿宋" panose="02010609060101010101" charset="-122"/>
              </a:rPr>
              <a:t>等</a:t>
            </a:r>
            <a:endParaRPr lang="zh-CN" altLang="en-US" sz="2800" b="1" dirty="0">
              <a:solidFill>
                <a:schemeClr val="tx1"/>
              </a:solidFill>
              <a:latin typeface="仿宋" panose="02010609060101010101" charset="-122"/>
              <a:ea typeface="仿宋" panose="02010609060101010101" charset="-122"/>
              <a:sym typeface="宋体" panose="02010600030101010101" pitchFamily="2" charset="-122"/>
            </a:endParaRPr>
          </a:p>
        </p:txBody>
      </p:sp>
      <p:pic>
        <p:nvPicPr>
          <p:cNvPr id="21" name="图片 20"/>
          <p:cNvPicPr>
            <a:picLocks noChangeAspect="1"/>
          </p:cNvPicPr>
          <p:nvPr/>
        </p:nvPicPr>
        <p:blipFill>
          <a:blip r:embed="rId2">
            <a:extLst>
              <a:ext uri="{28A0092B-C50C-407E-A947-70E740481C1C}">
                <a14:useLocalDpi xmlns:a14="http://schemas.microsoft.com/office/drawing/2010/main" val="0"/>
              </a:ext>
            </a:extLst>
          </a:blip>
          <a:srcRect t="520" b="2353"/>
          <a:stretch>
            <a:fillRect/>
          </a:stretch>
        </p:blipFill>
        <p:spPr>
          <a:xfrm>
            <a:off x="887730" y="1112520"/>
            <a:ext cx="10416540" cy="5688330"/>
          </a:xfrm>
          <a:prstGeom prst="rect">
            <a:avLst/>
          </a:prstGeom>
        </p:spPr>
      </p:pic>
      <p:grpSp>
        <p:nvGrpSpPr>
          <p:cNvPr id="26" name="组合 25"/>
          <p:cNvGrpSpPr/>
          <p:nvPr/>
        </p:nvGrpSpPr>
        <p:grpSpPr>
          <a:xfrm>
            <a:off x="3198495" y="1377315"/>
            <a:ext cx="7989570" cy="4447540"/>
            <a:chOff x="5037" y="2169"/>
            <a:chExt cx="12582" cy="7004"/>
          </a:xfrm>
        </p:grpSpPr>
        <p:sp>
          <p:nvSpPr>
            <p:cNvPr id="22" name="矩形 21"/>
            <p:cNvSpPr/>
            <p:nvPr/>
          </p:nvSpPr>
          <p:spPr>
            <a:xfrm>
              <a:off x="13045" y="2169"/>
              <a:ext cx="4574" cy="1685"/>
            </a:xfrm>
            <a:prstGeom prst="rect">
              <a:avLst/>
            </a:prstGeom>
            <a:noFill/>
            <a:ln w="28575" cmpd="sng">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sp>
          <p:nvSpPr>
            <p:cNvPr id="23" name="矩形 22"/>
            <p:cNvSpPr/>
            <p:nvPr/>
          </p:nvSpPr>
          <p:spPr>
            <a:xfrm>
              <a:off x="5037" y="7057"/>
              <a:ext cx="7591" cy="2117"/>
            </a:xfrm>
            <a:prstGeom prst="rect">
              <a:avLst/>
            </a:prstGeom>
            <a:noFill/>
            <a:ln w="28575" cmpd="sng">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sp>
          <p:nvSpPr>
            <p:cNvPr id="24" name="矩形标注 23"/>
            <p:cNvSpPr/>
            <p:nvPr/>
          </p:nvSpPr>
          <p:spPr>
            <a:xfrm>
              <a:off x="6303" y="4820"/>
              <a:ext cx="4785" cy="1615"/>
            </a:xfrm>
            <a:prstGeom prst="wedgeRectCallout">
              <a:avLst>
                <a:gd name="adj1" fmla="val -46889"/>
                <a:gd name="adj2" fmla="val 85077"/>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000" b="1" dirty="0">
                  <a:solidFill>
                    <a:srgbClr val="C00000"/>
                  </a:solidFill>
                  <a:latin typeface="仿宋" panose="02010609060101010101" charset="-122"/>
                  <a:ea typeface="仿宋" panose="02010609060101010101" charset="-122"/>
                </a:rPr>
                <a:t>鼠标选中内容添加到自己的文摘框中，在笔记汇编和创作时可以直接使用；</a:t>
              </a:r>
            </a:p>
          </p:txBody>
        </p:sp>
        <p:sp>
          <p:nvSpPr>
            <p:cNvPr id="25" name="右箭头 24"/>
            <p:cNvSpPr/>
            <p:nvPr/>
          </p:nvSpPr>
          <p:spPr>
            <a:xfrm rot="18110430">
              <a:off x="11215" y="5186"/>
              <a:ext cx="1814" cy="373"/>
            </a:xfrm>
            <a:prstGeom prst="rightArrow">
              <a:avLst/>
            </a:prstGeom>
            <a:ln w="28575" cmpd="sng">
              <a:solidFill>
                <a:srgbClr val="C00000"/>
              </a:solidFill>
              <a:prstDash val="solid"/>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sz="2400">
                <a:solidFill>
                  <a:prstClr val="black"/>
                </a:solidFill>
              </a:endParaRPr>
            </a:p>
          </p:txBody>
        </p:sp>
      </p:grpSp>
      <p:sp>
        <p:nvSpPr>
          <p:cNvPr id="58" name="矩形 57"/>
          <p:cNvSpPr/>
          <p:nvPr/>
        </p:nvSpPr>
        <p:spPr>
          <a:xfrm>
            <a:off x="1523425" y="2353248"/>
            <a:ext cx="9145272" cy="1920213"/>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en-US" altLang="zh-CN" sz="2400" b="1" dirty="0">
                <a:solidFill>
                  <a:srgbClr val="FFFFFF"/>
                </a:solidFill>
                <a:latin typeface="仿宋" panose="02010609060101010101" charset="-122"/>
                <a:ea typeface="仿宋" panose="02010609060101010101" charset="-122"/>
                <a:sym typeface="+mn-ea"/>
              </a:rPr>
              <a:t>* </a:t>
            </a:r>
            <a:r>
              <a:rPr lang="zh-CN" altLang="en-US" sz="2400" b="1" dirty="0">
                <a:solidFill>
                  <a:srgbClr val="FFFFFF"/>
                </a:solidFill>
                <a:latin typeface="仿宋" panose="02010609060101010101" charset="-122"/>
                <a:ea typeface="仿宋" panose="02010609060101010101" charset="-122"/>
                <a:sym typeface="+mn-ea"/>
              </a:rPr>
              <a:t>为读者提供了“购物车式”的内容摘录功能，解决传统学习过程中频繁的“复制”、“粘贴”操作，方便管理和引用</a:t>
            </a:r>
            <a:endParaRPr lang="zh-CN" altLang="en-US" sz="2400" b="1" dirty="0">
              <a:solidFill>
                <a:prstClr val="white"/>
              </a:solidFill>
              <a:latin typeface="仿宋" panose="02010609060101010101" charset="-122"/>
              <a:ea typeface="仿宋"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left)">
                                      <p:cBhvr>
                                        <p:cTn id="1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KSO_Shape"/>
          <p:cNvSpPr/>
          <p:nvPr/>
        </p:nvSpPr>
        <p:spPr>
          <a:xfrm>
            <a:off x="143340" y="159293"/>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a:solidFill>
                  <a:srgbClr val="FFFFFF"/>
                </a:solidFill>
              </a:rPr>
              <a:t> </a:t>
            </a:r>
            <a:endParaRPr lang="zh-CN" altLang="en-US" sz="2400" dirty="0">
              <a:solidFill>
                <a:srgbClr val="FFFFFF"/>
              </a:solidFill>
            </a:endParaRPr>
          </a:p>
        </p:txBody>
      </p:sp>
      <p:sp>
        <p:nvSpPr>
          <p:cNvPr id="6" name="矩形 5"/>
          <p:cNvSpPr/>
          <p:nvPr/>
        </p:nvSpPr>
        <p:spPr>
          <a:xfrm>
            <a:off x="850921" y="159580"/>
            <a:ext cx="9120505" cy="953135"/>
          </a:xfrm>
          <a:prstGeom prst="rect">
            <a:avLst/>
          </a:prstGeom>
        </p:spPr>
        <p:txBody>
          <a:bodyPr wrap="none">
            <a:spAutoFit/>
          </a:bodyPr>
          <a:lstStyle/>
          <a:p>
            <a:pPr algn="l"/>
            <a:r>
              <a:rPr lang="zh-CN" altLang="en-US" sz="2800" b="1" dirty="0">
                <a:solidFill>
                  <a:srgbClr val="C00000"/>
                </a:solidFill>
                <a:latin typeface="仿宋" panose="02010609060101010101" charset="-122"/>
                <a:ea typeface="仿宋" panose="02010609060101010101" charset="-122"/>
              </a:rPr>
              <a:t>内容编改重组：</a:t>
            </a:r>
            <a:r>
              <a:rPr lang="zh-CN" altLang="en-US" sz="2800" b="1" dirty="0">
                <a:latin typeface="仿宋" panose="02010609060101010101" charset="-122"/>
                <a:ea typeface="仿宋" panose="02010609060101010101" charset="-122"/>
              </a:rPr>
              <a:t>在当前文献内容的基础上</a:t>
            </a:r>
            <a:r>
              <a:rPr lang="zh-CN" altLang="en-US" sz="2800" b="1" dirty="0">
                <a:solidFill>
                  <a:srgbClr val="C00000"/>
                </a:solidFill>
                <a:latin typeface="仿宋" panose="02010609060101010101" charset="-122"/>
                <a:ea typeface="仿宋" panose="02010609060101010101" charset="-122"/>
              </a:rPr>
              <a:t>修改大纲和内容</a:t>
            </a:r>
          </a:p>
          <a:p>
            <a:pPr algn="l"/>
            <a:r>
              <a:rPr lang="zh-CN" altLang="en-US" sz="2800" b="1" dirty="0">
                <a:latin typeface="仿宋" panose="02010609060101010101" charset="-122"/>
                <a:ea typeface="仿宋" panose="02010609060101010101" charset="-122"/>
              </a:rPr>
              <a:t>              实现</a:t>
            </a:r>
            <a:r>
              <a:rPr lang="zh-CN" altLang="en-US" sz="2800" b="1" dirty="0">
                <a:solidFill>
                  <a:srgbClr val="C00000"/>
                </a:solidFill>
                <a:latin typeface="仿宋" panose="02010609060101010101" charset="-122"/>
                <a:ea typeface="仿宋" panose="02010609060101010101" charset="-122"/>
              </a:rPr>
              <a:t>碎片的内容重组</a:t>
            </a:r>
            <a:r>
              <a:rPr lang="zh-CN" altLang="en-US" sz="2800" b="1" dirty="0">
                <a:latin typeface="仿宋" panose="02010609060101010101" charset="-122"/>
                <a:ea typeface="仿宋" panose="02010609060101010101" charset="-122"/>
              </a:rPr>
              <a:t>，边学习边重组</a:t>
            </a: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rcRect b="7135"/>
          <a:stretch>
            <a:fillRect/>
          </a:stretch>
        </p:blipFill>
        <p:spPr>
          <a:xfrm>
            <a:off x="652145" y="1112520"/>
            <a:ext cx="10887075" cy="5684520"/>
          </a:xfrm>
          <a:prstGeom prst="rect">
            <a:avLst/>
          </a:prstGeom>
        </p:spPr>
      </p:pic>
      <p:grpSp>
        <p:nvGrpSpPr>
          <p:cNvPr id="9" name="组合 8"/>
          <p:cNvGrpSpPr/>
          <p:nvPr/>
        </p:nvGrpSpPr>
        <p:grpSpPr>
          <a:xfrm>
            <a:off x="707390" y="1682750"/>
            <a:ext cx="5153025" cy="2089785"/>
            <a:chOff x="1114" y="2650"/>
            <a:chExt cx="8115" cy="3291"/>
          </a:xfrm>
        </p:grpSpPr>
        <p:sp>
          <p:nvSpPr>
            <p:cNvPr id="2" name="矩形 1"/>
            <p:cNvSpPr/>
            <p:nvPr/>
          </p:nvSpPr>
          <p:spPr>
            <a:xfrm>
              <a:off x="1114" y="3829"/>
              <a:ext cx="2754" cy="1875"/>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sp>
          <p:nvSpPr>
            <p:cNvPr id="3" name="矩形标注 2"/>
            <p:cNvSpPr/>
            <p:nvPr/>
          </p:nvSpPr>
          <p:spPr>
            <a:xfrm>
              <a:off x="4359" y="4495"/>
              <a:ext cx="4870" cy="1447"/>
            </a:xfrm>
            <a:prstGeom prst="wedgeRectCallout">
              <a:avLst>
                <a:gd name="adj1" fmla="val -59410"/>
                <a:gd name="adj2" fmla="val -29073"/>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000" b="1" dirty="0">
                  <a:solidFill>
                    <a:schemeClr val="tx1"/>
                  </a:solidFill>
                  <a:latin typeface="仿宋" panose="02010609060101010101" charset="-122"/>
                  <a:ea typeface="仿宋" panose="02010609060101010101" charset="-122"/>
                </a:rPr>
                <a:t>支持对大纲目录进行编改，可添加同级和子级目录</a:t>
              </a:r>
            </a:p>
          </p:txBody>
        </p:sp>
        <p:sp>
          <p:nvSpPr>
            <p:cNvPr id="7" name="矩形 6"/>
            <p:cNvSpPr/>
            <p:nvPr/>
          </p:nvSpPr>
          <p:spPr>
            <a:xfrm>
              <a:off x="4552" y="2650"/>
              <a:ext cx="1464" cy="984"/>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sp>
          <p:nvSpPr>
            <p:cNvPr id="8" name="右箭头 7"/>
            <p:cNvSpPr/>
            <p:nvPr/>
          </p:nvSpPr>
          <p:spPr>
            <a:xfrm rot="19527347">
              <a:off x="3699" y="3113"/>
              <a:ext cx="605" cy="384"/>
            </a:xfrm>
            <a:prstGeom prst="rightArrow">
              <a:avLst/>
            </a:prstGeom>
            <a:solidFill>
              <a:srgbClr val="0070C0"/>
            </a:solidFill>
            <a:ln>
              <a:solidFill>
                <a:srgbClr val="0070C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zh-CN" altLang="en-US" sz="2400">
                <a:solidFill>
                  <a:prstClr val="white"/>
                </a:solidFill>
              </a:endParaRPr>
            </a:p>
          </p:txBody>
        </p:sp>
      </p:gr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08"/>
            <a:ext cx="12192000" cy="6854653"/>
          </a:xfrm>
          <a:prstGeom prst="rect">
            <a:avLst/>
          </a:prstGeom>
        </p:spPr>
      </p:pic>
      <p:grpSp>
        <p:nvGrpSpPr>
          <p:cNvPr id="16" name="组合 15"/>
          <p:cNvGrpSpPr/>
          <p:nvPr/>
        </p:nvGrpSpPr>
        <p:grpSpPr>
          <a:xfrm>
            <a:off x="8577580" y="3811905"/>
            <a:ext cx="3408680" cy="1249680"/>
            <a:chOff x="13508" y="6003"/>
            <a:chExt cx="5368" cy="1968"/>
          </a:xfrm>
        </p:grpSpPr>
        <p:sp>
          <p:nvSpPr>
            <p:cNvPr id="14" name="矩形 13"/>
            <p:cNvSpPr/>
            <p:nvPr/>
          </p:nvSpPr>
          <p:spPr>
            <a:xfrm>
              <a:off x="13508" y="6003"/>
              <a:ext cx="2291" cy="1968"/>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sp>
          <p:nvSpPr>
            <p:cNvPr id="15" name="矩形标注 14"/>
            <p:cNvSpPr/>
            <p:nvPr/>
          </p:nvSpPr>
          <p:spPr>
            <a:xfrm>
              <a:off x="16122" y="6300"/>
              <a:ext cx="2754" cy="1663"/>
            </a:xfrm>
            <a:prstGeom prst="wedgeRectCallout">
              <a:avLst>
                <a:gd name="adj1" fmla="val -60982"/>
                <a:gd name="adj2" fmla="val -18355"/>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000" b="1" dirty="0">
                  <a:solidFill>
                    <a:schemeClr val="tx1"/>
                  </a:solidFill>
                  <a:latin typeface="仿宋" panose="02010609060101010101" charset="-122"/>
                  <a:ea typeface="仿宋" panose="02010609060101010101" charset="-122"/>
                </a:rPr>
                <a:t>可在</a:t>
              </a:r>
              <a:r>
                <a:rPr lang="zh-CN" altLang="en-US" sz="2000" b="1" dirty="0">
                  <a:solidFill>
                    <a:srgbClr val="C00000"/>
                  </a:solidFill>
                  <a:latin typeface="仿宋" panose="02010609060101010101" charset="-122"/>
                  <a:ea typeface="仿宋" panose="02010609060101010101" charset="-122"/>
                </a:rPr>
                <a:t>段前段后</a:t>
              </a:r>
              <a:r>
                <a:rPr lang="zh-CN" altLang="en-US" sz="2000" b="1" dirty="0">
                  <a:solidFill>
                    <a:schemeClr val="tx1"/>
                  </a:solidFill>
                  <a:latin typeface="仿宋" panose="02010609060101010101" charset="-122"/>
                  <a:ea typeface="仿宋" panose="02010609060101010101" charset="-122"/>
                </a:rPr>
                <a:t>插入碎片化的内容单元</a:t>
              </a:r>
            </a:p>
          </p:txBody>
        </p:sp>
      </p:grpSp>
      <p:grpSp>
        <p:nvGrpSpPr>
          <p:cNvPr id="10" name="组合 9"/>
          <p:cNvGrpSpPr/>
          <p:nvPr/>
        </p:nvGrpSpPr>
        <p:grpSpPr>
          <a:xfrm>
            <a:off x="691515" y="1156970"/>
            <a:ext cx="7886065" cy="4857750"/>
            <a:chOff x="1089" y="1822"/>
            <a:chExt cx="12419" cy="7650"/>
          </a:xfrm>
        </p:grpSpPr>
        <p:grpSp>
          <p:nvGrpSpPr>
            <p:cNvPr id="17" name="组合 16"/>
            <p:cNvGrpSpPr/>
            <p:nvPr/>
          </p:nvGrpSpPr>
          <p:grpSpPr>
            <a:xfrm>
              <a:off x="1089" y="1822"/>
              <a:ext cx="12307" cy="7650"/>
              <a:chOff x="1691" y="1919"/>
              <a:chExt cx="12307" cy="7650"/>
            </a:xfrm>
          </p:grpSpPr>
          <p:pic>
            <p:nvPicPr>
              <p:cNvPr id="18" name="图片 17"/>
              <p:cNvPicPr>
                <a:picLocks noChangeAspect="1"/>
              </p:cNvPicPr>
              <p:nvPr/>
            </p:nvPicPr>
            <p:blipFill>
              <a:blip r:embed="rId4"/>
              <a:stretch>
                <a:fillRect/>
              </a:stretch>
            </p:blipFill>
            <p:spPr>
              <a:xfrm>
                <a:off x="1691" y="2571"/>
                <a:ext cx="11657" cy="6999"/>
              </a:xfrm>
              <a:prstGeom prst="rect">
                <a:avLst/>
              </a:prstGeom>
              <a:ln w="28575" cmpd="sng">
                <a:solidFill>
                  <a:srgbClr val="C00000"/>
                </a:solidFill>
                <a:prstDash val="solid"/>
              </a:ln>
            </p:spPr>
          </p:pic>
          <p:sp>
            <p:nvSpPr>
              <p:cNvPr id="19" name="矩形标注 18"/>
              <p:cNvSpPr/>
              <p:nvPr/>
            </p:nvSpPr>
            <p:spPr>
              <a:xfrm>
                <a:off x="9086" y="1919"/>
                <a:ext cx="4912" cy="1188"/>
              </a:xfrm>
              <a:prstGeom prst="wedgeRectCallout">
                <a:avLst>
                  <a:gd name="adj1" fmla="val -38031"/>
                  <a:gd name="adj2" fmla="val 86724"/>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000" b="1" dirty="0">
                    <a:solidFill>
                      <a:schemeClr val="tx1"/>
                    </a:solidFill>
                    <a:latin typeface="仿宋" panose="02010609060101010101" charset="-122"/>
                    <a:ea typeface="仿宋" panose="02010609060101010101" charset="-122"/>
                  </a:rPr>
                  <a:t>选择</a:t>
                </a:r>
                <a:r>
                  <a:rPr lang="zh-CN" altLang="en-US" sz="2000" b="1" dirty="0">
                    <a:solidFill>
                      <a:srgbClr val="C00000"/>
                    </a:solidFill>
                    <a:latin typeface="仿宋" panose="02010609060101010101" charset="-122"/>
                    <a:ea typeface="仿宋" panose="02010609060101010101" charset="-122"/>
                  </a:rPr>
                  <a:t>文摘、笔记、其他文献段落或者自由输入内容</a:t>
                </a:r>
              </a:p>
            </p:txBody>
          </p:sp>
        </p:grpSp>
        <p:cxnSp>
          <p:nvCxnSpPr>
            <p:cNvPr id="20" name="直接箭头连接符 19"/>
            <p:cNvCxnSpPr>
              <a:stCxn id="14" idx="1"/>
              <a:endCxn id="18" idx="3"/>
            </p:cNvCxnSpPr>
            <p:nvPr/>
          </p:nvCxnSpPr>
          <p:spPr>
            <a:xfrm flipH="1" flipV="1">
              <a:off x="12746" y="5974"/>
              <a:ext cx="762" cy="1013"/>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gr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446"/>
            <a:ext cx="12192000" cy="6854653"/>
          </a:xfrm>
          <a:prstGeom prst="rect">
            <a:avLst/>
          </a:prstGeom>
        </p:spPr>
      </p:pic>
      <p:grpSp>
        <p:nvGrpSpPr>
          <p:cNvPr id="12" name="组合 11"/>
          <p:cNvGrpSpPr/>
          <p:nvPr/>
        </p:nvGrpSpPr>
        <p:grpSpPr>
          <a:xfrm>
            <a:off x="2734945" y="1156970"/>
            <a:ext cx="5939155" cy="4576445"/>
            <a:chOff x="4307" y="1822"/>
            <a:chExt cx="9353" cy="7207"/>
          </a:xfrm>
        </p:grpSpPr>
        <p:sp>
          <p:nvSpPr>
            <p:cNvPr id="28" name="矩形 27"/>
            <p:cNvSpPr/>
            <p:nvPr/>
          </p:nvSpPr>
          <p:spPr>
            <a:xfrm>
              <a:off x="4307" y="2269"/>
              <a:ext cx="8921" cy="6760"/>
            </a:xfrm>
            <a:prstGeom prst="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矩形标注 28"/>
            <p:cNvSpPr/>
            <p:nvPr/>
          </p:nvSpPr>
          <p:spPr>
            <a:xfrm>
              <a:off x="8484" y="1822"/>
              <a:ext cx="5177" cy="1188"/>
            </a:xfrm>
            <a:prstGeom prst="wedgeRectCallout">
              <a:avLst>
                <a:gd name="adj1" fmla="val -38031"/>
                <a:gd name="adj2" fmla="val 86724"/>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000" b="1" dirty="0">
                  <a:latin typeface="仿宋" panose="02010609060101010101" charset="-122"/>
                  <a:ea typeface="仿宋" panose="02010609060101010101" charset="-122"/>
                </a:rPr>
                <a:t>重组的内容单元，会在原文中用不同的颜色加以区分；</a:t>
              </a:r>
            </a:p>
          </p:txBody>
        </p:sp>
      </p:grpSp>
      <p:sp>
        <p:nvSpPr>
          <p:cNvPr id="58" name="矩形 57"/>
          <p:cNvSpPr/>
          <p:nvPr/>
        </p:nvSpPr>
        <p:spPr>
          <a:xfrm>
            <a:off x="1523425" y="2353248"/>
            <a:ext cx="9145272" cy="1920213"/>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en-US" altLang="zh-CN" sz="2400" b="1" dirty="0">
                <a:solidFill>
                  <a:srgbClr val="FFFFFF"/>
                </a:solidFill>
                <a:latin typeface="仿宋" panose="02010609060101010101" charset="-122"/>
                <a:ea typeface="仿宋" panose="02010609060101010101" charset="-122"/>
                <a:sym typeface="+mn-ea"/>
              </a:rPr>
              <a:t>* </a:t>
            </a:r>
            <a:r>
              <a:rPr lang="zh-CN" altLang="en-US" sz="2400" b="1" dirty="0">
                <a:solidFill>
                  <a:srgbClr val="FFFFFF"/>
                </a:solidFill>
                <a:latin typeface="仿宋" panose="02010609060101010101" charset="-122"/>
                <a:ea typeface="仿宋" panose="02010609060101010101" charset="-122"/>
                <a:sym typeface="+mn-ea"/>
              </a:rPr>
              <a:t>内容编改重组功能可实现边学习边汇编</a:t>
            </a:r>
            <a:r>
              <a:rPr lang="en-US" altLang="zh-CN" sz="2400" b="1" dirty="0">
                <a:solidFill>
                  <a:srgbClr val="FFFFFF"/>
                </a:solidFill>
                <a:latin typeface="仿宋" panose="02010609060101010101" charset="-122"/>
                <a:ea typeface="仿宋" panose="02010609060101010101" charset="-122"/>
                <a:sym typeface="+mn-ea"/>
              </a:rPr>
              <a:t>——</a:t>
            </a:r>
            <a:r>
              <a:rPr lang="zh-CN" altLang="en-US" sz="2400" b="1" dirty="0">
                <a:solidFill>
                  <a:srgbClr val="FFFFFF"/>
                </a:solidFill>
                <a:latin typeface="仿宋" panose="02010609060101010101" charset="-122"/>
                <a:ea typeface="仿宋" panose="02010609060101010101" charset="-122"/>
                <a:sym typeface="+mn-ea"/>
              </a:rPr>
              <a:t>完成了知识框架的梳理和内容汇编后，直接形成个人学习成果文档。</a:t>
            </a:r>
            <a:endParaRPr lang="zh-CN" altLang="en-US" sz="2400" b="1" dirty="0">
              <a:solidFill>
                <a:prstClr val="white"/>
              </a:solidFill>
              <a:latin typeface="仿宋" panose="02010609060101010101" charset="-122"/>
              <a:ea typeface="仿宋"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wipe(left)">
                                      <p:cBhvr>
                                        <p:cTn id="3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KSO_Shape"/>
          <p:cNvSpPr/>
          <p:nvPr/>
        </p:nvSpPr>
        <p:spPr>
          <a:xfrm>
            <a:off x="143340" y="159293"/>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a:solidFill>
                  <a:srgbClr val="FFFFFF"/>
                </a:solidFill>
              </a:rPr>
              <a:t> </a:t>
            </a:r>
            <a:endParaRPr lang="zh-CN" altLang="en-US" sz="2400" dirty="0">
              <a:solidFill>
                <a:srgbClr val="FFFFFF"/>
              </a:solidFill>
            </a:endParaRPr>
          </a:p>
        </p:txBody>
      </p:sp>
      <p:sp>
        <p:nvSpPr>
          <p:cNvPr id="6" name="矩形 5"/>
          <p:cNvSpPr/>
          <p:nvPr/>
        </p:nvSpPr>
        <p:spPr>
          <a:xfrm>
            <a:off x="850921" y="159580"/>
            <a:ext cx="8942705" cy="521970"/>
          </a:xfrm>
          <a:prstGeom prst="rect">
            <a:avLst/>
          </a:prstGeom>
        </p:spPr>
        <p:txBody>
          <a:bodyPr wrap="none">
            <a:spAutoFit/>
          </a:bodyPr>
          <a:lstStyle/>
          <a:p>
            <a:pPr algn="l"/>
            <a:r>
              <a:rPr lang="zh-CN" altLang="en-US" sz="2800" b="1" dirty="0">
                <a:solidFill>
                  <a:srgbClr val="C00000"/>
                </a:solidFill>
                <a:latin typeface="仿宋" panose="02010609060101010101" charset="-122"/>
                <a:ea typeface="仿宋" panose="02010609060101010101" charset="-122"/>
              </a:rPr>
              <a:t>参考</a:t>
            </a:r>
            <a:r>
              <a:rPr lang="en-US" altLang="zh-CN" sz="2800" b="1" dirty="0">
                <a:solidFill>
                  <a:srgbClr val="C00000"/>
                </a:solidFill>
                <a:latin typeface="仿宋" panose="02010609060101010101" charset="-122"/>
                <a:ea typeface="仿宋" panose="02010609060101010101" charset="-122"/>
              </a:rPr>
              <a:t>/</a:t>
            </a:r>
            <a:r>
              <a:rPr lang="zh-CN" altLang="en-US" sz="2800" b="1" dirty="0">
                <a:solidFill>
                  <a:srgbClr val="C00000"/>
                </a:solidFill>
                <a:latin typeface="仿宋" panose="02010609060101010101" charset="-122"/>
                <a:ea typeface="仿宋" panose="02010609060101010101" charset="-122"/>
              </a:rPr>
              <a:t>引证文献笔记：</a:t>
            </a:r>
            <a:r>
              <a:rPr lang="zh-CN" altLang="en-US" sz="2800" b="1" dirty="0">
                <a:latin typeface="仿宋" panose="02010609060101010101" charset="-122"/>
                <a:ea typeface="仿宋" panose="02010609060101010101" charset="-122"/>
              </a:rPr>
              <a:t>按</a:t>
            </a:r>
            <a:r>
              <a:rPr lang="zh-CN" altLang="en-US" sz="2800" b="1" dirty="0">
                <a:solidFill>
                  <a:srgbClr val="C00000"/>
                </a:solidFill>
                <a:latin typeface="仿宋" panose="02010609060101010101" charset="-122"/>
                <a:ea typeface="仿宋" panose="02010609060101010101" charset="-122"/>
              </a:rPr>
              <a:t>参考引证关系</a:t>
            </a:r>
            <a:r>
              <a:rPr lang="zh-CN" altLang="en-US" sz="2800" b="1" dirty="0">
                <a:latin typeface="仿宋" panose="02010609060101010101" charset="-122"/>
                <a:ea typeface="仿宋" panose="02010609060101010101" charset="-122"/>
              </a:rPr>
              <a:t>统一管理学习笔记</a:t>
            </a:r>
          </a:p>
        </p:txBody>
      </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298" y="741205"/>
            <a:ext cx="10766156" cy="6055962"/>
          </a:xfrm>
          <a:prstGeom prst="rect">
            <a:avLst/>
          </a:prstGeom>
        </p:spPr>
      </p:pic>
      <p:grpSp>
        <p:nvGrpSpPr>
          <p:cNvPr id="27" name="组合 26"/>
          <p:cNvGrpSpPr/>
          <p:nvPr/>
        </p:nvGrpSpPr>
        <p:grpSpPr>
          <a:xfrm>
            <a:off x="7513955" y="978535"/>
            <a:ext cx="3792220" cy="2506980"/>
            <a:chOff x="11833" y="1541"/>
            <a:chExt cx="5972" cy="3948"/>
          </a:xfrm>
        </p:grpSpPr>
        <p:sp>
          <p:nvSpPr>
            <p:cNvPr id="23" name="矩形 22"/>
            <p:cNvSpPr/>
            <p:nvPr/>
          </p:nvSpPr>
          <p:spPr>
            <a:xfrm>
              <a:off x="14545" y="4269"/>
              <a:ext cx="3261" cy="1221"/>
            </a:xfrm>
            <a:prstGeom prst="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4" name="矩形标注 23"/>
            <p:cNvSpPr/>
            <p:nvPr/>
          </p:nvSpPr>
          <p:spPr>
            <a:xfrm>
              <a:off x="11833" y="2810"/>
              <a:ext cx="5973" cy="1188"/>
            </a:xfrm>
            <a:prstGeom prst="wedgeRectCallout">
              <a:avLst>
                <a:gd name="adj1" fmla="val 30838"/>
                <a:gd name="adj2" fmla="val 70538"/>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000" b="1" dirty="0">
                  <a:latin typeface="仿宋" panose="02010609060101010101" charset="-122"/>
                  <a:ea typeface="仿宋" panose="02010609060101010101" charset="-122"/>
                </a:rPr>
                <a:t>点击</a:t>
              </a:r>
              <a:r>
                <a:rPr lang="zh-CN" altLang="en-US" sz="2000" b="1" dirty="0">
                  <a:solidFill>
                    <a:srgbClr val="C00000"/>
                  </a:solidFill>
                  <a:latin typeface="仿宋" panose="02010609060101010101" charset="-122"/>
                  <a:ea typeface="仿宋" panose="02010609060101010101" charset="-122"/>
                </a:rPr>
                <a:t>参考文献</a:t>
              </a:r>
              <a:r>
                <a:rPr lang="zh-CN" altLang="en-US" sz="2000" b="1" dirty="0">
                  <a:latin typeface="仿宋" panose="02010609060101010101" charset="-122"/>
                  <a:ea typeface="仿宋" panose="02010609060101010101" charset="-122"/>
                </a:rPr>
                <a:t>（</a:t>
              </a:r>
              <a:r>
                <a:rPr lang="zh-CN" altLang="en-US" sz="2000" b="1" dirty="0">
                  <a:solidFill>
                    <a:srgbClr val="C00000"/>
                  </a:solidFill>
                  <a:latin typeface="仿宋" panose="02010609060101010101" charset="-122"/>
                  <a:ea typeface="仿宋" panose="02010609060101010101" charset="-122"/>
                </a:rPr>
                <a:t>或引证文献</a:t>
              </a:r>
              <a:r>
                <a:rPr lang="zh-CN" altLang="en-US" sz="2000" b="1" dirty="0">
                  <a:latin typeface="仿宋" panose="02010609060101010101" charset="-122"/>
                  <a:ea typeface="仿宋" panose="02010609060101010101" charset="-122"/>
                </a:rPr>
                <a:t>）可直接进入参考文献的阅读界面；</a:t>
              </a:r>
            </a:p>
          </p:txBody>
        </p:sp>
        <p:sp>
          <p:nvSpPr>
            <p:cNvPr id="25" name="矩形 24"/>
            <p:cNvSpPr/>
            <p:nvPr/>
          </p:nvSpPr>
          <p:spPr>
            <a:xfrm>
              <a:off x="15469" y="1541"/>
              <a:ext cx="899" cy="378"/>
            </a:xfrm>
            <a:prstGeom prst="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cxnSp>
          <p:nvCxnSpPr>
            <p:cNvPr id="26" name="直接箭头连接符 25"/>
            <p:cNvCxnSpPr>
              <a:stCxn id="25" idx="2"/>
              <a:endCxn id="24" idx="0"/>
            </p:cNvCxnSpPr>
            <p:nvPr/>
          </p:nvCxnSpPr>
          <p:spPr>
            <a:xfrm flipH="1">
              <a:off x="14820" y="1919"/>
              <a:ext cx="1099" cy="891"/>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grpSp>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7910" y="977900"/>
            <a:ext cx="6815455" cy="5819140"/>
          </a:xfrm>
          <a:prstGeom prst="rect">
            <a:avLst/>
          </a:prstGeom>
        </p:spPr>
      </p:pic>
      <p:grpSp>
        <p:nvGrpSpPr>
          <p:cNvPr id="34" name="组合 33"/>
          <p:cNvGrpSpPr/>
          <p:nvPr/>
        </p:nvGrpSpPr>
        <p:grpSpPr>
          <a:xfrm>
            <a:off x="1149985" y="978535"/>
            <a:ext cx="7933055" cy="5834380"/>
            <a:chOff x="1811" y="1541"/>
            <a:chExt cx="12493" cy="9188"/>
          </a:xfrm>
        </p:grpSpPr>
        <p:sp>
          <p:nvSpPr>
            <p:cNvPr id="32" name="矩形 31"/>
            <p:cNvSpPr/>
            <p:nvPr/>
          </p:nvSpPr>
          <p:spPr>
            <a:xfrm>
              <a:off x="3666" y="1541"/>
              <a:ext cx="10638" cy="9188"/>
            </a:xfrm>
            <a:prstGeom prst="rect">
              <a:avLst/>
            </a:prstGeom>
            <a:noFill/>
            <a:ln w="28575" cap="flat" cmpd="sng" algn="ctr">
              <a:solidFill>
                <a:srgbClr val="C00000"/>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sp>
          <p:nvSpPr>
            <p:cNvPr id="33" name="矩形标注 32"/>
            <p:cNvSpPr/>
            <p:nvPr/>
          </p:nvSpPr>
          <p:spPr>
            <a:xfrm>
              <a:off x="1811" y="2810"/>
              <a:ext cx="5177" cy="1188"/>
            </a:xfrm>
            <a:prstGeom prst="wedgeRectCallout">
              <a:avLst>
                <a:gd name="adj1" fmla="val -8721"/>
                <a:gd name="adj2" fmla="val -109932"/>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000" b="1" dirty="0">
                  <a:latin typeface="仿宋" panose="02010609060101010101" charset="-122"/>
                  <a:ea typeface="仿宋" panose="02010609060101010101" charset="-122"/>
                </a:rPr>
                <a:t>在同一界面上以</a:t>
              </a:r>
              <a:r>
                <a:rPr lang="zh-CN" altLang="en-US" sz="2000" b="1" dirty="0">
                  <a:solidFill>
                    <a:srgbClr val="C00000"/>
                  </a:solidFill>
                  <a:latin typeface="仿宋" panose="02010609060101010101" charset="-122"/>
                  <a:ea typeface="仿宋" panose="02010609060101010101" charset="-122"/>
                </a:rPr>
                <a:t>图层遮罩</a:t>
              </a:r>
              <a:r>
                <a:rPr lang="zh-CN" altLang="en-US" sz="2000" b="1" dirty="0">
                  <a:latin typeface="仿宋" panose="02010609060101010101" charset="-122"/>
                  <a:ea typeface="仿宋" panose="02010609060101010101" charset="-122"/>
                </a:rPr>
                <a:t>的方式阅读参考</a:t>
              </a:r>
              <a:r>
                <a:rPr lang="en-US" altLang="zh-CN" sz="2000" b="1" dirty="0">
                  <a:latin typeface="仿宋" panose="02010609060101010101" charset="-122"/>
                  <a:ea typeface="仿宋" panose="02010609060101010101" charset="-122"/>
                </a:rPr>
                <a:t>/</a:t>
              </a:r>
              <a:r>
                <a:rPr lang="zh-CN" altLang="en-US" sz="2000" b="1" dirty="0">
                  <a:latin typeface="仿宋" panose="02010609060101010101" charset="-122"/>
                  <a:ea typeface="仿宋" panose="02010609060101010101" charset="-122"/>
                </a:rPr>
                <a:t>引证文献；</a:t>
              </a:r>
            </a:p>
          </p:txBody>
        </p:sp>
      </p:grpSp>
      <p:grpSp>
        <p:nvGrpSpPr>
          <p:cNvPr id="37" name="组合 36"/>
          <p:cNvGrpSpPr/>
          <p:nvPr/>
        </p:nvGrpSpPr>
        <p:grpSpPr>
          <a:xfrm>
            <a:off x="3213735" y="4771390"/>
            <a:ext cx="4762500" cy="1915160"/>
            <a:chOff x="5061" y="7514"/>
            <a:chExt cx="7500" cy="3016"/>
          </a:xfrm>
        </p:grpSpPr>
        <p:sp>
          <p:nvSpPr>
            <p:cNvPr id="35" name="矩形 34"/>
            <p:cNvSpPr/>
            <p:nvPr/>
          </p:nvSpPr>
          <p:spPr>
            <a:xfrm>
              <a:off x="5061" y="9118"/>
              <a:ext cx="7500" cy="1413"/>
            </a:xfrm>
            <a:prstGeom prst="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6" name="矩形标注 35"/>
            <p:cNvSpPr/>
            <p:nvPr/>
          </p:nvSpPr>
          <p:spPr>
            <a:xfrm>
              <a:off x="6444" y="7514"/>
              <a:ext cx="5177" cy="1188"/>
            </a:xfrm>
            <a:prstGeom prst="wedgeRectCallout">
              <a:avLst>
                <a:gd name="adj1" fmla="val 19673"/>
                <a:gd name="adj2" fmla="val 82744"/>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000" b="1" dirty="0">
                  <a:latin typeface="仿宋" panose="02010609060101010101" charset="-122"/>
                  <a:ea typeface="仿宋" panose="02010609060101010101" charset="-122"/>
                </a:rPr>
                <a:t>在参考</a:t>
              </a:r>
              <a:r>
                <a:rPr lang="en-US" altLang="zh-CN" sz="2000" b="1" dirty="0">
                  <a:latin typeface="仿宋" panose="02010609060101010101" charset="-122"/>
                  <a:ea typeface="仿宋" panose="02010609060101010101" charset="-122"/>
                </a:rPr>
                <a:t>/</a:t>
              </a:r>
              <a:r>
                <a:rPr lang="zh-CN" altLang="en-US" sz="2000" b="1" dirty="0">
                  <a:latin typeface="仿宋" panose="02010609060101010101" charset="-122"/>
                  <a:ea typeface="仿宋" panose="02010609060101010101" charset="-122"/>
                </a:rPr>
                <a:t>引证文献阅读中也可以</a:t>
              </a:r>
              <a:r>
                <a:rPr lang="zh-CN" altLang="en-US" sz="2000" b="1" dirty="0">
                  <a:solidFill>
                    <a:srgbClr val="C00000"/>
                  </a:solidFill>
                  <a:latin typeface="仿宋" panose="02010609060101010101" charset="-122"/>
                  <a:ea typeface="仿宋" panose="02010609060101010101" charset="-122"/>
                </a:rPr>
                <a:t>边学习边做笔记</a:t>
              </a:r>
              <a:r>
                <a:rPr lang="zh-CN" altLang="en-US" sz="2000" b="1" dirty="0">
                  <a:latin typeface="仿宋" panose="02010609060101010101" charset="-122"/>
                  <a:ea typeface="仿宋" panose="02010609060101010101" charset="-122"/>
                </a:rPr>
                <a:t>；</a:t>
              </a:r>
            </a:p>
          </p:txBody>
        </p:sp>
      </p:grpSp>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9230" y="800735"/>
            <a:ext cx="11814810" cy="6012815"/>
          </a:xfrm>
          <a:prstGeom prst="rect">
            <a:avLst/>
          </a:prstGeom>
          <a:ln>
            <a:noFill/>
          </a:ln>
          <a:effectLst>
            <a:outerShdw blurRad="50800" dist="38100" dir="2700000" algn="tl" rotWithShape="0">
              <a:prstClr val="black">
                <a:alpha val="40000"/>
              </a:prstClr>
            </a:outerShdw>
          </a:effectLst>
        </p:spPr>
      </p:pic>
      <p:grpSp>
        <p:nvGrpSpPr>
          <p:cNvPr id="45" name="组合 44"/>
          <p:cNvGrpSpPr/>
          <p:nvPr/>
        </p:nvGrpSpPr>
        <p:grpSpPr>
          <a:xfrm>
            <a:off x="9925050" y="1477645"/>
            <a:ext cx="2078990" cy="1233170"/>
            <a:chOff x="15630" y="2327"/>
            <a:chExt cx="3274" cy="1942"/>
          </a:xfrm>
        </p:grpSpPr>
        <p:sp>
          <p:nvSpPr>
            <p:cNvPr id="41" name="矩形 40"/>
            <p:cNvSpPr/>
            <p:nvPr/>
          </p:nvSpPr>
          <p:spPr>
            <a:xfrm>
              <a:off x="18078" y="3923"/>
              <a:ext cx="826" cy="346"/>
            </a:xfrm>
            <a:prstGeom prst="rect">
              <a:avLst/>
            </a:prstGeom>
            <a:noFill/>
            <a:ln w="28575" cap="flat" cmpd="sng" algn="ctr">
              <a:solidFill>
                <a:srgbClr val="C00000"/>
              </a:solidFill>
              <a:prstDash val="solid"/>
            </a:ln>
            <a:effectLst/>
          </p:spPr>
          <p:txBody>
            <a:bodyPr rtlCol="0" anchor="ctr"/>
            <a:lstStyle/>
            <a:p>
              <a:pPr algn="ctr" defTabSz="913765">
                <a:defRPr/>
              </a:pPr>
              <a:endParaRPr lang="zh-CN" altLang="en-US" kern="0">
                <a:solidFill>
                  <a:prstClr val="black"/>
                </a:solidFill>
                <a:ea typeface="微软雅黑" panose="020B0503020204020204" pitchFamily="34" charset="-122"/>
              </a:endParaRPr>
            </a:p>
          </p:txBody>
        </p:sp>
        <p:sp>
          <p:nvSpPr>
            <p:cNvPr id="42" name="矩形标注 41"/>
            <p:cNvSpPr/>
            <p:nvPr/>
          </p:nvSpPr>
          <p:spPr>
            <a:xfrm>
              <a:off x="15630" y="2327"/>
              <a:ext cx="3134" cy="1188"/>
            </a:xfrm>
            <a:prstGeom prst="wedgeRectCallout">
              <a:avLst>
                <a:gd name="adj1" fmla="val 39665"/>
                <a:gd name="adj2" fmla="val 78619"/>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000" b="1" dirty="0">
                  <a:latin typeface="仿宋" panose="02010609060101010101" charset="-122"/>
                  <a:ea typeface="仿宋" panose="02010609060101010101" charset="-122"/>
                </a:rPr>
                <a:t>可显示参考文献的笔记条数；</a:t>
              </a:r>
            </a:p>
          </p:txBody>
        </p:sp>
      </p:grpSp>
      <p:grpSp>
        <p:nvGrpSpPr>
          <p:cNvPr id="49" name="组合 48"/>
          <p:cNvGrpSpPr/>
          <p:nvPr/>
        </p:nvGrpSpPr>
        <p:grpSpPr>
          <a:xfrm>
            <a:off x="7243445" y="2818130"/>
            <a:ext cx="4570730" cy="3868420"/>
            <a:chOff x="11407" y="4438"/>
            <a:chExt cx="7198" cy="6092"/>
          </a:xfrm>
        </p:grpSpPr>
        <p:sp>
          <p:nvSpPr>
            <p:cNvPr id="44" name="矩形 43"/>
            <p:cNvSpPr/>
            <p:nvPr/>
          </p:nvSpPr>
          <p:spPr>
            <a:xfrm>
              <a:off x="15147" y="4438"/>
              <a:ext cx="3459" cy="6093"/>
            </a:xfrm>
            <a:prstGeom prst="rect">
              <a:avLst/>
            </a:prstGeom>
            <a:noFill/>
            <a:ln w="28575" cap="flat" cmpd="sng" algn="ctr">
              <a:solidFill>
                <a:srgbClr val="C00000"/>
              </a:solidFill>
              <a:prstDash val="solid"/>
            </a:ln>
            <a:effectLst/>
          </p:spPr>
          <p:txBody>
            <a:bodyPr rtlCol="0" anchor="ctr"/>
            <a:lstStyle/>
            <a:p>
              <a:pPr algn="ctr" defTabSz="913765">
                <a:defRPr/>
              </a:pPr>
              <a:endParaRPr lang="zh-CN" altLang="en-US" kern="0">
                <a:solidFill>
                  <a:prstClr val="black"/>
                </a:solidFill>
                <a:ea typeface="微软雅黑" panose="020B0503020204020204" pitchFamily="34" charset="-122"/>
              </a:endParaRPr>
            </a:p>
          </p:txBody>
        </p:sp>
        <p:sp>
          <p:nvSpPr>
            <p:cNvPr id="43" name="矩形标注 42"/>
            <p:cNvSpPr/>
            <p:nvPr/>
          </p:nvSpPr>
          <p:spPr>
            <a:xfrm>
              <a:off x="11407" y="7713"/>
              <a:ext cx="4961" cy="1188"/>
            </a:xfrm>
            <a:prstGeom prst="wedgeRectCallout">
              <a:avLst>
                <a:gd name="adj1" fmla="val 41095"/>
                <a:gd name="adj2" fmla="val 88720"/>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000" b="1" dirty="0">
                  <a:latin typeface="仿宋" panose="02010609060101010101" charset="-122"/>
                  <a:ea typeface="仿宋" panose="02010609060101010101" charset="-122"/>
                </a:rPr>
                <a:t>并且可以直接展示参考文献的笔记内容及对应原文；</a:t>
              </a:r>
            </a:p>
          </p:txBody>
        </p:sp>
      </p:grpSp>
      <p:grpSp>
        <p:nvGrpSpPr>
          <p:cNvPr id="51" name="组合 50"/>
          <p:cNvGrpSpPr/>
          <p:nvPr/>
        </p:nvGrpSpPr>
        <p:grpSpPr>
          <a:xfrm>
            <a:off x="2771775" y="1784985"/>
            <a:ext cx="6310630" cy="2760980"/>
            <a:chOff x="4365" y="2811"/>
            <a:chExt cx="9938" cy="4348"/>
          </a:xfrm>
        </p:grpSpPr>
        <p:grpSp>
          <p:nvGrpSpPr>
            <p:cNvPr id="48" name="组合 47"/>
            <p:cNvGrpSpPr/>
            <p:nvPr/>
          </p:nvGrpSpPr>
          <p:grpSpPr>
            <a:xfrm>
              <a:off x="4365" y="3923"/>
              <a:ext cx="9939" cy="3236"/>
              <a:chOff x="4365" y="3923"/>
              <a:chExt cx="9939" cy="3236"/>
            </a:xfrm>
          </p:grpSpPr>
          <p:sp>
            <p:nvSpPr>
              <p:cNvPr id="39" name="矩形 38"/>
              <p:cNvSpPr/>
              <p:nvPr/>
            </p:nvSpPr>
            <p:spPr>
              <a:xfrm>
                <a:off x="4365" y="3923"/>
                <a:ext cx="8829" cy="3236"/>
              </a:xfrm>
              <a:prstGeom prst="rect">
                <a:avLst/>
              </a:prstGeom>
              <a:noFill/>
              <a:ln w="28575" cap="flat" cmpd="sng" algn="ctr">
                <a:solidFill>
                  <a:srgbClr val="C00000"/>
                </a:solidFill>
                <a:prstDash val="solid"/>
              </a:ln>
              <a:effectLst/>
            </p:spPr>
            <p:txBody>
              <a:bodyPr rtlCol="0" anchor="ctr"/>
              <a:lstStyle/>
              <a:p>
                <a:pPr algn="ctr" defTabSz="913765">
                  <a:defRPr/>
                </a:pPr>
                <a:endParaRPr lang="zh-CN" altLang="en-US" kern="0">
                  <a:solidFill>
                    <a:prstClr val="black"/>
                  </a:solidFill>
                  <a:ea typeface="微软雅黑" panose="020B0503020204020204" pitchFamily="34" charset="-122"/>
                </a:endParaRPr>
              </a:p>
            </p:txBody>
          </p:sp>
          <p:sp>
            <p:nvSpPr>
              <p:cNvPr id="40" name="右箭头 39"/>
              <p:cNvSpPr/>
              <p:nvPr/>
            </p:nvSpPr>
            <p:spPr>
              <a:xfrm>
                <a:off x="12210" y="5119"/>
                <a:ext cx="2094" cy="844"/>
              </a:xfrm>
              <a:prstGeom prst="rightArrow">
                <a:avLst/>
              </a:prstGeom>
              <a:solidFill>
                <a:srgbClr val="0070C0"/>
              </a:solidFill>
              <a:ln w="9525" cap="flat" cmpd="sng" algn="ctr">
                <a:solidFill>
                  <a:srgbClr val="0070C0"/>
                </a:solidFill>
                <a:prstDash val="solid"/>
              </a:ln>
              <a:effectLst>
                <a:outerShdw blurRad="40000" dist="23000" dir="5400000" rotWithShape="0">
                  <a:srgbClr val="000000">
                    <a:alpha val="35000"/>
                  </a:srgbClr>
                </a:outerShdw>
              </a:effectLst>
            </p:spPr>
            <p:txBody>
              <a:bodyPr rtlCol="0" anchor="ctr"/>
              <a:lstStyle/>
              <a:p>
                <a:pPr algn="ctr" defTabSz="685165">
                  <a:defRPr/>
                </a:pPr>
                <a:r>
                  <a:rPr lang="zh-CN" altLang="en-US" sz="1400" b="1" kern="0" dirty="0">
                    <a:solidFill>
                      <a:schemeClr val="bg1"/>
                    </a:solidFill>
                    <a:latin typeface="仿宋" panose="02010609060101010101" charset="-122"/>
                    <a:ea typeface="仿宋" panose="02010609060101010101" charset="-122"/>
                  </a:rPr>
                  <a:t>点击段落</a:t>
                </a:r>
              </a:p>
            </p:txBody>
          </p:sp>
        </p:grpSp>
        <p:sp>
          <p:nvSpPr>
            <p:cNvPr id="50" name="矩形标注 49"/>
            <p:cNvSpPr/>
            <p:nvPr/>
          </p:nvSpPr>
          <p:spPr>
            <a:xfrm>
              <a:off x="5901" y="2811"/>
              <a:ext cx="4961" cy="1458"/>
            </a:xfrm>
            <a:prstGeom prst="wedgeRectCallout">
              <a:avLst>
                <a:gd name="adj1" fmla="val 41095"/>
                <a:gd name="adj2" fmla="val 88720"/>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000" b="1" dirty="0">
                  <a:latin typeface="仿宋" panose="02010609060101010101" charset="-122"/>
                  <a:ea typeface="仿宋" panose="02010609060101010101" charset="-122"/>
                </a:rPr>
                <a:t>回到原文，仍然可以查看原文中对应的参考文献及参考文献中的笔记内容；</a:t>
              </a:r>
            </a:p>
          </p:txBody>
        </p:sp>
      </p:grpSp>
      <p:grpSp>
        <p:nvGrpSpPr>
          <p:cNvPr id="59" name="组合 58"/>
          <p:cNvGrpSpPr/>
          <p:nvPr/>
        </p:nvGrpSpPr>
        <p:grpSpPr>
          <a:xfrm>
            <a:off x="1523365" y="2034540"/>
            <a:ext cx="9145270" cy="3136900"/>
            <a:chOff x="2399" y="3204"/>
            <a:chExt cx="14402" cy="4940"/>
          </a:xfrm>
        </p:grpSpPr>
        <p:grpSp>
          <p:nvGrpSpPr>
            <p:cNvPr id="55" name="组合 54"/>
            <p:cNvGrpSpPr/>
            <p:nvPr/>
          </p:nvGrpSpPr>
          <p:grpSpPr>
            <a:xfrm>
              <a:off x="2680" y="7130"/>
              <a:ext cx="13935" cy="1014"/>
              <a:chOff x="2680" y="7130"/>
              <a:chExt cx="13935" cy="1014"/>
            </a:xfrm>
          </p:grpSpPr>
          <p:sp>
            <p:nvSpPr>
              <p:cNvPr id="53" name="MH_SubTitle_1"/>
              <p:cNvSpPr/>
              <p:nvPr>
                <p:custDataLst>
                  <p:tags r:id="rId1"/>
                </p:custDataLst>
              </p:nvPr>
            </p:nvSpPr>
            <p:spPr>
              <a:xfrm>
                <a:off x="2680" y="7130"/>
                <a:ext cx="6502" cy="1014"/>
              </a:xfrm>
              <a:prstGeom prst="rect">
                <a:avLst/>
              </a:prstGeom>
              <a:solidFill>
                <a:srgbClr val="00B050"/>
              </a:solidFill>
            </p:spPr>
            <p:txBody>
              <a:bodyPr rot="0" spcFirstLastPara="0" vertOverflow="overflow" horzOverflow="overflow" vert="horz" wrap="square" lIns="48000" tIns="60960" rIns="48000" bIns="60960" numCol="1" spcCol="0" rtlCol="0" fromWordArt="0" anchor="ctr" anchorCtr="0" forceAA="0" compatLnSpc="1">
                <a:normAutofit/>
              </a:bodyPr>
              <a:lstStyle/>
              <a:p>
                <a:pPr algn="ctr">
                  <a:lnSpc>
                    <a:spcPct val="110000"/>
                  </a:lnSpc>
                </a:pPr>
                <a:r>
                  <a:rPr lang="zh-CN" altLang="en-US" sz="2400" b="1" dirty="0">
                    <a:solidFill>
                      <a:srgbClr val="FFFFFF"/>
                    </a:solidFill>
                    <a:latin typeface="仿宋" panose="02010609060101010101" charset="-122"/>
                    <a:ea typeface="仿宋" panose="02010609060101010101" charset="-122"/>
                  </a:rPr>
                  <a:t>前伸</a:t>
                </a:r>
                <a:r>
                  <a:rPr lang="en-US" altLang="zh-CN" sz="2400" b="1" dirty="0">
                    <a:solidFill>
                      <a:srgbClr val="FFFFFF"/>
                    </a:solidFill>
                    <a:latin typeface="仿宋" panose="02010609060101010101" charset="-122"/>
                    <a:ea typeface="仿宋" panose="02010609060101010101" charset="-122"/>
                  </a:rPr>
                  <a:t>-</a:t>
                </a:r>
                <a:r>
                  <a:rPr lang="zh-CN" altLang="en-US" sz="2400" b="1" dirty="0">
                    <a:solidFill>
                      <a:srgbClr val="FFFFFF"/>
                    </a:solidFill>
                    <a:latin typeface="仿宋" panose="02010609060101010101" charset="-122"/>
                    <a:ea typeface="仿宋" panose="02010609060101010101" charset="-122"/>
                  </a:rPr>
                  <a:t>参考文献（探究原理）</a:t>
                </a:r>
              </a:p>
            </p:txBody>
          </p:sp>
          <p:sp>
            <p:nvSpPr>
              <p:cNvPr id="54" name="MH_SubTitle_1"/>
              <p:cNvSpPr/>
              <p:nvPr>
                <p:custDataLst>
                  <p:tags r:id="rId2"/>
                </p:custDataLst>
              </p:nvPr>
            </p:nvSpPr>
            <p:spPr>
              <a:xfrm>
                <a:off x="9527" y="7130"/>
                <a:ext cx="7088" cy="1014"/>
              </a:xfrm>
              <a:prstGeom prst="rect">
                <a:avLst/>
              </a:prstGeom>
              <a:solidFill>
                <a:srgbClr val="00B0F0"/>
              </a:solidFill>
            </p:spPr>
            <p:txBody>
              <a:bodyPr rot="0" spcFirstLastPara="0" vertOverflow="overflow" horzOverflow="overflow" vert="horz" wrap="square" lIns="48000" tIns="60960" rIns="48000" bIns="60960" numCol="1" spcCol="0" rtlCol="0" fromWordArt="0" anchor="ctr" anchorCtr="0" forceAA="0" compatLnSpc="1">
                <a:normAutofit/>
              </a:bodyPr>
              <a:lstStyle/>
              <a:p>
                <a:pPr algn="ctr">
                  <a:lnSpc>
                    <a:spcPct val="110000"/>
                  </a:lnSpc>
                </a:pPr>
                <a:r>
                  <a:rPr lang="zh-CN" altLang="en-US" sz="2400" b="1" dirty="0">
                    <a:solidFill>
                      <a:srgbClr val="FFFFFF"/>
                    </a:solidFill>
                    <a:latin typeface="仿宋" panose="02010609060101010101" charset="-122"/>
                    <a:ea typeface="仿宋" panose="02010609060101010101" charset="-122"/>
                  </a:rPr>
                  <a:t>后延</a:t>
                </a:r>
                <a:r>
                  <a:rPr lang="en-US" altLang="zh-CN" sz="2400" b="1" dirty="0">
                    <a:solidFill>
                      <a:srgbClr val="FFFFFF"/>
                    </a:solidFill>
                    <a:latin typeface="仿宋" panose="02010609060101010101" charset="-122"/>
                    <a:ea typeface="仿宋" panose="02010609060101010101" charset="-122"/>
                  </a:rPr>
                  <a:t>-</a:t>
                </a:r>
                <a:r>
                  <a:rPr lang="zh-CN" altLang="en-US" sz="2400" b="1" dirty="0">
                    <a:solidFill>
                      <a:srgbClr val="FFFFFF"/>
                    </a:solidFill>
                    <a:latin typeface="仿宋" panose="02010609060101010101" charset="-122"/>
                    <a:ea typeface="仿宋" panose="02010609060101010101" charset="-122"/>
                  </a:rPr>
                  <a:t>引证文献（探究最新方法）</a:t>
                </a:r>
              </a:p>
            </p:txBody>
          </p:sp>
        </p:grpSp>
        <p:sp>
          <p:nvSpPr>
            <p:cNvPr id="58" name="矩形 57"/>
            <p:cNvSpPr/>
            <p:nvPr/>
          </p:nvSpPr>
          <p:spPr>
            <a:xfrm>
              <a:off x="2399" y="3204"/>
              <a:ext cx="14402" cy="3024"/>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400" b="1" dirty="0">
                  <a:latin typeface="仿宋" panose="02010609060101010101" charset="-122"/>
                  <a:ea typeface="仿宋" panose="02010609060101010101" charset="-122"/>
                  <a:sym typeface="+mn-ea"/>
                </a:rPr>
                <a:t>* </a:t>
              </a:r>
              <a:r>
                <a:rPr lang="zh-CN" altLang="en-US" sz="2400" b="1" dirty="0">
                  <a:solidFill>
                    <a:schemeClr val="tx1"/>
                  </a:solidFill>
                  <a:latin typeface="仿宋" panose="02010609060101010101" charset="-122"/>
                  <a:ea typeface="仿宋" panose="02010609060101010101" charset="-122"/>
                  <a:sym typeface="+mn-ea"/>
                </a:rPr>
                <a:t>以当前文献为起点，通过参考文献和引证文献扩展学习内容，针对具体知识点进行</a:t>
              </a:r>
              <a:r>
                <a:rPr lang="zh-CN" altLang="en-US" sz="2400" b="1" dirty="0">
                  <a:latin typeface="仿宋" panose="02010609060101010101" charset="-122"/>
                  <a:ea typeface="仿宋" panose="02010609060101010101" charset="-122"/>
                  <a:sym typeface="+mn-ea"/>
                </a:rPr>
                <a:t>前伸或后延的深度学习，</a:t>
              </a:r>
              <a:r>
                <a:rPr lang="zh-CN" altLang="en-US" sz="2400" b="1" dirty="0">
                  <a:solidFill>
                    <a:schemeClr val="tx1"/>
                  </a:solidFill>
                  <a:latin typeface="仿宋" panose="02010609060101010101" charset="-122"/>
                  <a:ea typeface="仿宋" panose="02010609060101010101" charset="-122"/>
                  <a:sym typeface="+mn-ea"/>
                </a:rPr>
                <a:t>这是一个</a:t>
              </a:r>
              <a:r>
                <a:rPr lang="zh-CN" altLang="en-US" sz="2400" b="1" dirty="0">
                  <a:latin typeface="仿宋" panose="02010609060101010101" charset="-122"/>
                  <a:ea typeface="仿宋" panose="02010609060101010101" charset="-122"/>
                  <a:sym typeface="+mn-ea"/>
                </a:rPr>
                <a:t>将学习资料读厚的过程。</a:t>
              </a:r>
              <a:endParaRPr lang="zh-CN" altLang="en-US" sz="2400" b="1" dirty="0">
                <a:solidFill>
                  <a:prstClr val="white"/>
                </a:solidFill>
                <a:latin typeface="仿宋" panose="02010609060101010101" charset="-122"/>
                <a:ea typeface="仿宋" panose="02010609060101010101"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up)">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up)">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left)">
                                      <p:cBhvr>
                                        <p:cTn id="32" dur="5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down)">
                                      <p:cBhvr>
                                        <p:cTn id="37" dur="5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wipe(down)">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wipe(up)">
                                      <p:cBhvr>
                                        <p:cTn id="4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15414" y="188208"/>
            <a:ext cx="7690485" cy="521970"/>
          </a:xfrm>
          <a:prstGeom prst="rect">
            <a:avLst/>
          </a:prstGeom>
        </p:spPr>
        <p:txBody>
          <a:bodyPr wrap="none">
            <a:spAutoFit/>
          </a:bodyPr>
          <a:lstStyle/>
          <a:p>
            <a:r>
              <a:rPr lang="zh-CN" altLang="en-US" sz="2800" b="1" dirty="0">
                <a:solidFill>
                  <a:srgbClr val="C00000"/>
                </a:solidFill>
                <a:latin typeface="仿宋" panose="02010609060101010101" charset="-122"/>
                <a:ea typeface="仿宋" panose="02010609060101010101" charset="-122"/>
              </a:rPr>
              <a:t>笔记汇编和总结：</a:t>
            </a:r>
            <a:r>
              <a:rPr lang="zh-CN" altLang="en-US" sz="2800" b="1" dirty="0">
                <a:solidFill>
                  <a:schemeClr val="tx1"/>
                </a:solidFill>
                <a:latin typeface="仿宋" panose="02010609060101010101" charset="-122"/>
                <a:ea typeface="仿宋" panose="02010609060101010101" charset="-122"/>
              </a:rPr>
              <a:t>将</a:t>
            </a:r>
            <a:r>
              <a:rPr lang="en-US" altLang="zh-CN" sz="2800" b="1" dirty="0">
                <a:solidFill>
                  <a:srgbClr val="C00000"/>
                </a:solidFill>
                <a:latin typeface="仿宋" panose="02010609060101010101" charset="-122"/>
                <a:ea typeface="仿宋" panose="02010609060101010101" charset="-122"/>
              </a:rPr>
              <a:t>“</a:t>
            </a:r>
            <a:r>
              <a:rPr lang="zh-CN" altLang="en-US" sz="2800" b="1" dirty="0">
                <a:solidFill>
                  <a:srgbClr val="C00000"/>
                </a:solidFill>
                <a:latin typeface="仿宋" panose="02010609060101010101" charset="-122"/>
                <a:ea typeface="仿宋" panose="02010609060101010101" charset="-122"/>
              </a:rPr>
              <a:t>读厚</a:t>
            </a:r>
            <a:r>
              <a:rPr lang="en-US" altLang="zh-CN" sz="2800" b="1" dirty="0">
                <a:solidFill>
                  <a:srgbClr val="C00000"/>
                </a:solidFill>
                <a:latin typeface="仿宋" panose="02010609060101010101" charset="-122"/>
                <a:ea typeface="仿宋" panose="02010609060101010101" charset="-122"/>
              </a:rPr>
              <a:t>”</a:t>
            </a:r>
            <a:r>
              <a:rPr lang="zh-CN" altLang="en-US" sz="2800" b="1" dirty="0">
                <a:solidFill>
                  <a:schemeClr val="tx1"/>
                </a:solidFill>
                <a:latin typeface="仿宋" panose="02010609060101010101" charset="-122"/>
                <a:ea typeface="仿宋" panose="02010609060101010101" charset="-122"/>
              </a:rPr>
              <a:t>的内容再</a:t>
            </a:r>
            <a:r>
              <a:rPr lang="en-US" altLang="zh-CN" sz="2800" b="1" dirty="0">
                <a:solidFill>
                  <a:srgbClr val="C00000"/>
                </a:solidFill>
                <a:latin typeface="仿宋" panose="02010609060101010101" charset="-122"/>
                <a:ea typeface="仿宋" panose="02010609060101010101" charset="-122"/>
              </a:rPr>
              <a:t>“</a:t>
            </a:r>
            <a:r>
              <a:rPr lang="zh-CN" altLang="en-US" sz="2800" b="1" dirty="0">
                <a:solidFill>
                  <a:srgbClr val="C00000"/>
                </a:solidFill>
                <a:latin typeface="仿宋" panose="02010609060101010101" charset="-122"/>
                <a:ea typeface="仿宋" panose="02010609060101010101" charset="-122"/>
              </a:rPr>
              <a:t>读薄</a:t>
            </a:r>
            <a:r>
              <a:rPr lang="en-US" altLang="zh-CN" sz="2800" b="1" dirty="0">
                <a:solidFill>
                  <a:srgbClr val="C00000"/>
                </a:solidFill>
                <a:latin typeface="仿宋" panose="02010609060101010101" charset="-122"/>
                <a:ea typeface="仿宋" panose="02010609060101010101" charset="-122"/>
              </a:rPr>
              <a:t>”</a:t>
            </a:r>
            <a:endParaRPr lang="en-US" altLang="zh-CN" sz="2800" b="1" dirty="0">
              <a:solidFill>
                <a:srgbClr val="C00000"/>
              </a:solidFill>
              <a:latin typeface="仿宋" panose="02010609060101010101" charset="-122"/>
              <a:ea typeface="仿宋" panose="02010609060101010101" charset="-122"/>
              <a:sym typeface="宋体" panose="02010600030101010101" pitchFamily="2" charset="-122"/>
            </a:endParaRPr>
          </a:p>
        </p:txBody>
      </p:sp>
      <p:sp>
        <p:nvSpPr>
          <p:cNvPr id="3" name="KSO_Shape"/>
          <p:cNvSpPr/>
          <p:nvPr/>
        </p:nvSpPr>
        <p:spPr>
          <a:xfrm>
            <a:off x="129497" y="177918"/>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a:solidFill>
                  <a:srgbClr val="FFFFFF"/>
                </a:solidFill>
              </a:rPr>
              <a:t> </a:t>
            </a:r>
            <a:endParaRPr lang="zh-CN" altLang="en-US" sz="2400" dirty="0">
              <a:solidFill>
                <a:srgbClr val="FFFFFF"/>
              </a:solidFill>
            </a:endParaRPr>
          </a:p>
        </p:txBody>
      </p:sp>
      <p:grpSp>
        <p:nvGrpSpPr>
          <p:cNvPr id="13" name="组合 12"/>
          <p:cNvGrpSpPr/>
          <p:nvPr/>
        </p:nvGrpSpPr>
        <p:grpSpPr>
          <a:xfrm>
            <a:off x="921385" y="3576320"/>
            <a:ext cx="10027920" cy="2479040"/>
            <a:chOff x="1451" y="5632"/>
            <a:chExt cx="15792" cy="3904"/>
          </a:xfrm>
        </p:grpSpPr>
        <p:grpSp>
          <p:nvGrpSpPr>
            <p:cNvPr id="5" name="组合 4"/>
            <p:cNvGrpSpPr/>
            <p:nvPr/>
          </p:nvGrpSpPr>
          <p:grpSpPr>
            <a:xfrm>
              <a:off x="5533" y="5632"/>
              <a:ext cx="11710" cy="1474"/>
              <a:chOff x="4329540" y="2859783"/>
              <a:chExt cx="3194788" cy="775115"/>
            </a:xfrm>
          </p:grpSpPr>
          <p:sp>
            <p:nvSpPr>
              <p:cNvPr id="6" name="MH_Other_3"/>
              <p:cNvSpPr/>
              <p:nvPr>
                <p:custDataLst>
                  <p:tags r:id="rId4"/>
                </p:custDataLst>
              </p:nvPr>
            </p:nvSpPr>
            <p:spPr>
              <a:xfrm flipH="1">
                <a:off x="4329540" y="2859783"/>
                <a:ext cx="3194788" cy="775115"/>
              </a:xfrm>
              <a:prstGeom prst="roundRect">
                <a:avLst>
                  <a:gd name="adj" fmla="val 4648"/>
                </a:avLst>
              </a:prstGeom>
              <a:solidFill>
                <a:srgbClr val="E379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2400" b="1">
                  <a:solidFill>
                    <a:schemeClr val="tx1"/>
                  </a:solidFill>
                  <a:latin typeface="仿宋" panose="02010609060101010101" charset="-122"/>
                  <a:ea typeface="仿宋" panose="02010609060101010101" charset="-122"/>
                </a:endParaRPr>
              </a:p>
            </p:txBody>
          </p:sp>
          <p:sp>
            <p:nvSpPr>
              <p:cNvPr id="7" name="MH_SubTitle_2"/>
              <p:cNvSpPr/>
              <p:nvPr>
                <p:custDataLst>
                  <p:tags r:id="rId5"/>
                </p:custDataLst>
              </p:nvPr>
            </p:nvSpPr>
            <p:spPr>
              <a:xfrm flipH="1">
                <a:off x="4440558" y="2922850"/>
                <a:ext cx="2972756" cy="648981"/>
              </a:xfrm>
              <a:prstGeom prst="roundRect">
                <a:avLst>
                  <a:gd name="adj" fmla="val 464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0" rIns="96000" bIns="0" anchor="ctr"/>
              <a:lstStyle/>
              <a:p>
                <a:pPr>
                  <a:defRPr/>
                </a:pPr>
                <a:r>
                  <a:rPr lang="zh-CN" altLang="en-US" sz="2135" b="1" dirty="0">
                    <a:solidFill>
                      <a:srgbClr val="C00000"/>
                    </a:solidFill>
                    <a:latin typeface="仿宋" panose="02010609060101010101" charset="-122"/>
                    <a:ea typeface="仿宋" panose="02010609060101010101" charset="-122"/>
                  </a:rPr>
                  <a:t>文档：</a:t>
                </a:r>
                <a:r>
                  <a:rPr lang="zh-CN" altLang="en-US" sz="2135" b="1" dirty="0">
                    <a:solidFill>
                      <a:schemeClr val="tx1"/>
                    </a:solidFill>
                    <a:latin typeface="仿宋" panose="02010609060101010101" charset="-122"/>
                    <a:ea typeface="仿宋" panose="02010609060101010101" charset="-122"/>
                  </a:rPr>
                  <a:t>将笔记按知识标签、来源汇编成一个文档</a:t>
                </a:r>
              </a:p>
            </p:txBody>
          </p:sp>
        </p:grpSp>
        <p:grpSp>
          <p:nvGrpSpPr>
            <p:cNvPr id="8" name="组合 7"/>
            <p:cNvGrpSpPr/>
            <p:nvPr/>
          </p:nvGrpSpPr>
          <p:grpSpPr>
            <a:xfrm>
              <a:off x="5533" y="8045"/>
              <a:ext cx="11642" cy="1491"/>
              <a:chOff x="-2754466" y="2633005"/>
              <a:chExt cx="3287712" cy="1209675"/>
            </a:xfrm>
          </p:grpSpPr>
          <p:sp>
            <p:nvSpPr>
              <p:cNvPr id="9" name="MH_Other_9"/>
              <p:cNvSpPr/>
              <p:nvPr>
                <p:custDataLst>
                  <p:tags r:id="rId2"/>
                </p:custDataLst>
              </p:nvPr>
            </p:nvSpPr>
            <p:spPr>
              <a:xfrm>
                <a:off x="-2754466" y="2633005"/>
                <a:ext cx="3287712" cy="1209675"/>
              </a:xfrm>
              <a:prstGeom prst="roundRect">
                <a:avLst>
                  <a:gd name="adj" fmla="val 4648"/>
                </a:avLst>
              </a:prstGeom>
              <a:solidFill>
                <a:srgbClr val="787A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2665" b="1">
                  <a:solidFill>
                    <a:schemeClr val="tx1"/>
                  </a:solidFill>
                  <a:latin typeface="仿宋" panose="02010609060101010101" charset="-122"/>
                  <a:ea typeface="仿宋" panose="02010609060101010101" charset="-122"/>
                </a:endParaRPr>
              </a:p>
            </p:txBody>
          </p:sp>
          <p:sp>
            <p:nvSpPr>
              <p:cNvPr id="10" name="MH_SubTitle_5"/>
              <p:cNvSpPr/>
              <p:nvPr>
                <p:custDataLst>
                  <p:tags r:id="rId3"/>
                </p:custDataLst>
              </p:nvPr>
            </p:nvSpPr>
            <p:spPr>
              <a:xfrm>
                <a:off x="-2640165" y="2731430"/>
                <a:ext cx="3060700" cy="1012825"/>
              </a:xfrm>
              <a:prstGeom prst="roundRect">
                <a:avLst>
                  <a:gd name="adj" fmla="val 464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0" rIns="96000" bIns="0" anchor="ctr"/>
              <a:lstStyle/>
              <a:p>
                <a:pPr>
                  <a:defRPr/>
                </a:pPr>
                <a:r>
                  <a:rPr lang="zh-CN" altLang="en-US" sz="2135" b="1" dirty="0">
                    <a:solidFill>
                      <a:srgbClr val="C00000"/>
                    </a:solidFill>
                    <a:latin typeface="仿宋" panose="02010609060101010101" charset="-122"/>
                    <a:ea typeface="仿宋" panose="02010609060101010101" charset="-122"/>
                  </a:rPr>
                  <a:t>图谱：</a:t>
                </a:r>
                <a:r>
                  <a:rPr lang="zh-CN" altLang="en-US" sz="2135" b="1" dirty="0">
                    <a:solidFill>
                      <a:schemeClr val="tx1"/>
                    </a:solidFill>
                    <a:latin typeface="仿宋" panose="02010609060101010101" charset="-122"/>
                    <a:ea typeface="仿宋" panose="02010609060101010101" charset="-122"/>
                  </a:rPr>
                  <a:t>将文献、笔记、文摘等学习成果汇集到一张图上</a:t>
                </a:r>
              </a:p>
            </p:txBody>
          </p:sp>
        </p:grpSp>
        <p:sp>
          <p:nvSpPr>
            <p:cNvPr id="11" name="MH_SubTitle_4"/>
            <p:cNvSpPr/>
            <p:nvPr>
              <p:custDataLst>
                <p:tags r:id="rId1"/>
              </p:custDataLst>
            </p:nvPr>
          </p:nvSpPr>
          <p:spPr>
            <a:xfrm>
              <a:off x="1451" y="6644"/>
              <a:ext cx="2561" cy="1985"/>
            </a:xfrm>
            <a:custGeom>
              <a:avLst/>
              <a:gdLst>
                <a:gd name="connsiteX0" fmla="*/ 799903 w 1360562"/>
                <a:gd name="connsiteY0" fmla="*/ 0 h 1211031"/>
                <a:gd name="connsiteX1" fmla="*/ 828497 w 1360562"/>
                <a:gd name="connsiteY1" fmla="*/ 2201 h 1211031"/>
                <a:gd name="connsiteX2" fmla="*/ 856975 w 1360562"/>
                <a:gd name="connsiteY2" fmla="*/ 5590 h 1211031"/>
                <a:gd name="connsiteX3" fmla="*/ 884032 w 1360562"/>
                <a:gd name="connsiteY3" fmla="*/ 11239 h 1211031"/>
                <a:gd name="connsiteX4" fmla="*/ 912219 w 1360562"/>
                <a:gd name="connsiteY4" fmla="*/ 17598 h 1211031"/>
                <a:gd name="connsiteX5" fmla="*/ 938449 w 1360562"/>
                <a:gd name="connsiteY5" fmla="*/ 25564 h 1211031"/>
                <a:gd name="connsiteX6" fmla="*/ 965214 w 1360562"/>
                <a:gd name="connsiteY6" fmla="*/ 34183 h 1211031"/>
                <a:gd name="connsiteX7" fmla="*/ 991153 w 1360562"/>
                <a:gd name="connsiteY7" fmla="*/ 45119 h 1211031"/>
                <a:gd name="connsiteX8" fmla="*/ 1015786 w 1360562"/>
                <a:gd name="connsiteY8" fmla="*/ 57127 h 1211031"/>
                <a:gd name="connsiteX9" fmla="*/ 1040897 w 1360562"/>
                <a:gd name="connsiteY9" fmla="*/ 70381 h 1211031"/>
                <a:gd name="connsiteX10" fmla="*/ 1065239 w 1360562"/>
                <a:gd name="connsiteY10" fmla="*/ 85359 h 1211031"/>
                <a:gd name="connsiteX11" fmla="*/ 1088870 w 1360562"/>
                <a:gd name="connsiteY11" fmla="*/ 101467 h 1211031"/>
                <a:gd name="connsiteX12" fmla="*/ 1111312 w 1360562"/>
                <a:gd name="connsiteY12" fmla="*/ 117458 h 1211031"/>
                <a:gd name="connsiteX13" fmla="*/ 1133522 w 1360562"/>
                <a:gd name="connsiteY13" fmla="*/ 135825 h 1211031"/>
                <a:gd name="connsiteX14" fmla="*/ 1154426 w 1360562"/>
                <a:gd name="connsiteY14" fmla="*/ 155264 h 1211031"/>
                <a:gd name="connsiteX15" fmla="*/ 1175808 w 1360562"/>
                <a:gd name="connsiteY15" fmla="*/ 175949 h 1211031"/>
                <a:gd name="connsiteX16" fmla="*/ 1194696 w 1360562"/>
                <a:gd name="connsiteY16" fmla="*/ 197589 h 1211031"/>
                <a:gd name="connsiteX17" fmla="*/ 1214120 w 1360562"/>
                <a:gd name="connsiteY17" fmla="*/ 219881 h 1211031"/>
                <a:gd name="connsiteX18" fmla="*/ 1231645 w 1360562"/>
                <a:gd name="connsiteY18" fmla="*/ 243187 h 1211031"/>
                <a:gd name="connsiteX19" fmla="*/ 1249052 w 1360562"/>
                <a:gd name="connsiteY19" fmla="*/ 267680 h 1211031"/>
                <a:gd name="connsiteX20" fmla="*/ 1265155 w 1360562"/>
                <a:gd name="connsiteY20" fmla="*/ 293245 h 1211031"/>
                <a:gd name="connsiteX21" fmla="*/ 1280547 w 1360562"/>
                <a:gd name="connsiteY21" fmla="*/ 319940 h 1211031"/>
                <a:gd name="connsiteX22" fmla="*/ 1295344 w 1360562"/>
                <a:gd name="connsiteY22" fmla="*/ 346577 h 1211031"/>
                <a:gd name="connsiteX23" fmla="*/ 1308836 w 1360562"/>
                <a:gd name="connsiteY23" fmla="*/ 374285 h 1211031"/>
                <a:gd name="connsiteX24" fmla="*/ 1320964 w 1360562"/>
                <a:gd name="connsiteY24" fmla="*/ 403658 h 1211031"/>
                <a:gd name="connsiteX25" fmla="*/ 1332439 w 1360562"/>
                <a:gd name="connsiteY25" fmla="*/ 433568 h 1211031"/>
                <a:gd name="connsiteX26" fmla="*/ 1342190 w 1360562"/>
                <a:gd name="connsiteY26" fmla="*/ 462708 h 1211031"/>
                <a:gd name="connsiteX27" fmla="*/ 1348909 w 1360562"/>
                <a:gd name="connsiteY27" fmla="*/ 492152 h 1211031"/>
                <a:gd name="connsiteX28" fmla="*/ 1355034 w 1360562"/>
                <a:gd name="connsiteY28" fmla="*/ 521537 h 1211031"/>
                <a:gd name="connsiteX29" fmla="*/ 1358781 w 1360562"/>
                <a:gd name="connsiteY29" fmla="*/ 550690 h 1211031"/>
                <a:gd name="connsiteX30" fmla="*/ 1360266 w 1360562"/>
                <a:gd name="connsiteY30" fmla="*/ 578421 h 1211031"/>
                <a:gd name="connsiteX31" fmla="*/ 1360562 w 1360562"/>
                <a:gd name="connsiteY31" fmla="*/ 606036 h 1211031"/>
                <a:gd name="connsiteX32" fmla="*/ 1358422 w 1360562"/>
                <a:gd name="connsiteY32" fmla="*/ 634012 h 1211031"/>
                <a:gd name="connsiteX33" fmla="*/ 1355746 w 1360562"/>
                <a:gd name="connsiteY33" fmla="*/ 661336 h 1211031"/>
                <a:gd name="connsiteX34" fmla="*/ 1350691 w 1360562"/>
                <a:gd name="connsiteY34" fmla="*/ 688427 h 1211031"/>
                <a:gd name="connsiteX35" fmla="*/ 1343317 w 1360562"/>
                <a:gd name="connsiteY35" fmla="*/ 714691 h 1211031"/>
                <a:gd name="connsiteX36" fmla="*/ 1335406 w 1360562"/>
                <a:gd name="connsiteY36" fmla="*/ 740303 h 1211031"/>
                <a:gd name="connsiteX37" fmla="*/ 1325771 w 1360562"/>
                <a:gd name="connsiteY37" fmla="*/ 765146 h 1211031"/>
                <a:gd name="connsiteX38" fmla="*/ 1314351 w 1360562"/>
                <a:gd name="connsiteY38" fmla="*/ 789814 h 1211031"/>
                <a:gd name="connsiteX39" fmla="*/ 1302337 w 1360562"/>
                <a:gd name="connsiteY39" fmla="*/ 814424 h 1211031"/>
                <a:gd name="connsiteX40" fmla="*/ 1288003 w 1360562"/>
                <a:gd name="connsiteY40" fmla="*/ 838207 h 1211031"/>
                <a:gd name="connsiteX41" fmla="*/ 1272539 w 1360562"/>
                <a:gd name="connsiteY41" fmla="*/ 861280 h 1211031"/>
                <a:gd name="connsiteX42" fmla="*/ 1255943 w 1360562"/>
                <a:gd name="connsiteY42" fmla="*/ 883642 h 1211031"/>
                <a:gd name="connsiteX43" fmla="*/ 1238811 w 1360562"/>
                <a:gd name="connsiteY43" fmla="*/ 905352 h 1211031"/>
                <a:gd name="connsiteX44" fmla="*/ 1219302 w 1360562"/>
                <a:gd name="connsiteY44" fmla="*/ 926830 h 1211031"/>
                <a:gd name="connsiteX45" fmla="*/ 1199314 w 1360562"/>
                <a:gd name="connsiteY45" fmla="*/ 947060 h 1211031"/>
                <a:gd name="connsiteX46" fmla="*/ 1178195 w 1360562"/>
                <a:gd name="connsiteY46" fmla="*/ 966581 h 1211031"/>
                <a:gd name="connsiteX47" fmla="*/ 1156481 w 1360562"/>
                <a:gd name="connsiteY47" fmla="*/ 986043 h 1211031"/>
                <a:gd name="connsiteX48" fmla="*/ 1133101 w 1360562"/>
                <a:gd name="connsiteY48" fmla="*/ 1004143 h 1211031"/>
                <a:gd name="connsiteX49" fmla="*/ 1108473 w 1360562"/>
                <a:gd name="connsiteY49" fmla="*/ 1022720 h 1211031"/>
                <a:gd name="connsiteX50" fmla="*/ 1084078 w 1360562"/>
                <a:gd name="connsiteY50" fmla="*/ 1038921 h 1211031"/>
                <a:gd name="connsiteX51" fmla="*/ 1057900 w 1360562"/>
                <a:gd name="connsiteY51" fmla="*/ 1054947 h 1211031"/>
                <a:gd name="connsiteX52" fmla="*/ 1031185 w 1360562"/>
                <a:gd name="connsiteY52" fmla="*/ 1070321 h 1211031"/>
                <a:gd name="connsiteX53" fmla="*/ 1003933 w 1360562"/>
                <a:gd name="connsiteY53" fmla="*/ 1085043 h 1211031"/>
                <a:gd name="connsiteX54" fmla="*/ 976740 w 1360562"/>
                <a:gd name="connsiteY54" fmla="*/ 1099171 h 1211031"/>
                <a:gd name="connsiteX55" fmla="*/ 947344 w 1360562"/>
                <a:gd name="connsiteY55" fmla="*/ 1111284 h 1211031"/>
                <a:gd name="connsiteX56" fmla="*/ 918600 w 1360562"/>
                <a:gd name="connsiteY56" fmla="*/ 1122861 h 1211031"/>
                <a:gd name="connsiteX57" fmla="*/ 888667 w 1360562"/>
                <a:gd name="connsiteY57" fmla="*/ 1134322 h 1211031"/>
                <a:gd name="connsiteX58" fmla="*/ 858198 w 1360562"/>
                <a:gd name="connsiteY58" fmla="*/ 1145131 h 1211031"/>
                <a:gd name="connsiteX59" fmla="*/ 827904 w 1360562"/>
                <a:gd name="connsiteY59" fmla="*/ 1154157 h 1211031"/>
                <a:gd name="connsiteX60" fmla="*/ 796362 w 1360562"/>
                <a:gd name="connsiteY60" fmla="*/ 1163661 h 1211031"/>
                <a:gd name="connsiteX61" fmla="*/ 764284 w 1360562"/>
                <a:gd name="connsiteY61" fmla="*/ 1172513 h 1211031"/>
                <a:gd name="connsiteX62" fmla="*/ 731727 w 1360562"/>
                <a:gd name="connsiteY62" fmla="*/ 1180119 h 1211031"/>
                <a:gd name="connsiteX63" fmla="*/ 699882 w 1360562"/>
                <a:gd name="connsiteY63" fmla="*/ 1186595 h 1211031"/>
                <a:gd name="connsiteX64" fmla="*/ 666789 w 1360562"/>
                <a:gd name="connsiteY64" fmla="*/ 1193548 h 1211031"/>
                <a:gd name="connsiteX65" fmla="*/ 634524 w 1360562"/>
                <a:gd name="connsiteY65" fmla="*/ 1198184 h 1211031"/>
                <a:gd name="connsiteX66" fmla="*/ 601606 w 1360562"/>
                <a:gd name="connsiteY66" fmla="*/ 1203355 h 1211031"/>
                <a:gd name="connsiteX67" fmla="*/ 568921 w 1360562"/>
                <a:gd name="connsiteY67" fmla="*/ 1206151 h 1211031"/>
                <a:gd name="connsiteX68" fmla="*/ 536235 w 1360562"/>
                <a:gd name="connsiteY68" fmla="*/ 1208946 h 1211031"/>
                <a:gd name="connsiteX69" fmla="*/ 503666 w 1360562"/>
                <a:gd name="connsiteY69" fmla="*/ 1210553 h 1211031"/>
                <a:gd name="connsiteX70" fmla="*/ 471808 w 1360562"/>
                <a:gd name="connsiteY70" fmla="*/ 1211031 h 1211031"/>
                <a:gd name="connsiteX71" fmla="*/ 439472 w 1360562"/>
                <a:gd name="connsiteY71" fmla="*/ 1210263 h 1211031"/>
                <a:gd name="connsiteX72" fmla="*/ 408441 w 1360562"/>
                <a:gd name="connsiteY72" fmla="*/ 1208423 h 1211031"/>
                <a:gd name="connsiteX73" fmla="*/ 378121 w 1360562"/>
                <a:gd name="connsiteY73" fmla="*/ 1205453 h 1211031"/>
                <a:gd name="connsiteX74" fmla="*/ 346786 w 1360562"/>
                <a:gd name="connsiteY74" fmla="*/ 1200585 h 1211031"/>
                <a:gd name="connsiteX75" fmla="*/ 317946 w 1360562"/>
                <a:gd name="connsiteY75" fmla="*/ 1194761 h 1211031"/>
                <a:gd name="connsiteX76" fmla="*/ 289165 w 1360562"/>
                <a:gd name="connsiteY76" fmla="*/ 1188344 h 1211031"/>
                <a:gd name="connsiteX77" fmla="*/ 261210 w 1360562"/>
                <a:gd name="connsiteY77" fmla="*/ 1179609 h 1211031"/>
                <a:gd name="connsiteX78" fmla="*/ 234561 w 1360562"/>
                <a:gd name="connsiteY78" fmla="*/ 1169802 h 1211031"/>
                <a:gd name="connsiteX79" fmla="*/ 208680 w 1360562"/>
                <a:gd name="connsiteY79" fmla="*/ 1158272 h 1211031"/>
                <a:gd name="connsiteX80" fmla="*/ 182975 w 1360562"/>
                <a:gd name="connsiteY80" fmla="*/ 1144959 h 1211031"/>
                <a:gd name="connsiteX81" fmla="*/ 159111 w 1360562"/>
                <a:gd name="connsiteY81" fmla="*/ 1131228 h 1211031"/>
                <a:gd name="connsiteX82" fmla="*/ 137321 w 1360562"/>
                <a:gd name="connsiteY82" fmla="*/ 1114701 h 1211031"/>
                <a:gd name="connsiteX83" fmla="*/ 126724 w 1360562"/>
                <a:gd name="connsiteY83" fmla="*/ 1106466 h 1211031"/>
                <a:gd name="connsiteX84" fmla="*/ 116243 w 1360562"/>
                <a:gd name="connsiteY84" fmla="*/ 1097044 h 1211031"/>
                <a:gd name="connsiteX85" fmla="*/ 106414 w 1360562"/>
                <a:gd name="connsiteY85" fmla="*/ 1087086 h 1211031"/>
                <a:gd name="connsiteX86" fmla="*/ 96528 w 1360562"/>
                <a:gd name="connsiteY86" fmla="*/ 1077722 h 1211031"/>
                <a:gd name="connsiteX87" fmla="*/ 86815 w 1360562"/>
                <a:gd name="connsiteY87" fmla="*/ 1066576 h 1211031"/>
                <a:gd name="connsiteX88" fmla="*/ 77640 w 1360562"/>
                <a:gd name="connsiteY88" fmla="*/ 1056082 h 1211031"/>
                <a:gd name="connsiteX89" fmla="*/ 69175 w 1360562"/>
                <a:gd name="connsiteY89" fmla="*/ 1044458 h 1211031"/>
                <a:gd name="connsiteX90" fmla="*/ 61304 w 1360562"/>
                <a:gd name="connsiteY90" fmla="*/ 1032893 h 1211031"/>
                <a:gd name="connsiteX91" fmla="*/ 53550 w 1360562"/>
                <a:gd name="connsiteY91" fmla="*/ 1020139 h 1211031"/>
                <a:gd name="connsiteX92" fmla="*/ 45738 w 1360562"/>
                <a:gd name="connsiteY92" fmla="*/ 1007980 h 1211031"/>
                <a:gd name="connsiteX93" fmla="*/ 39231 w 1360562"/>
                <a:gd name="connsiteY93" fmla="*/ 994749 h 1211031"/>
                <a:gd name="connsiteX94" fmla="*/ 33377 w 1360562"/>
                <a:gd name="connsiteY94" fmla="*/ 980982 h 1211031"/>
                <a:gd name="connsiteX95" fmla="*/ 26392 w 1360562"/>
                <a:gd name="connsiteY95" fmla="*/ 966505 h 1211031"/>
                <a:gd name="connsiteX96" fmla="*/ 21844 w 1360562"/>
                <a:gd name="connsiteY96" fmla="*/ 951667 h 1211031"/>
                <a:gd name="connsiteX97" fmla="*/ 16106 w 1360562"/>
                <a:gd name="connsiteY97" fmla="*/ 936712 h 1211031"/>
                <a:gd name="connsiteX98" fmla="*/ 12210 w 1360562"/>
                <a:gd name="connsiteY98" fmla="*/ 921338 h 1211031"/>
                <a:gd name="connsiteX99" fmla="*/ 8314 w 1360562"/>
                <a:gd name="connsiteY99" fmla="*/ 905964 h 1211031"/>
                <a:gd name="connsiteX100" fmla="*/ 5665 w 1360562"/>
                <a:gd name="connsiteY100" fmla="*/ 890113 h 1211031"/>
                <a:gd name="connsiteX101" fmla="*/ 3669 w 1360562"/>
                <a:gd name="connsiteY101" fmla="*/ 873725 h 1211031"/>
                <a:gd name="connsiteX102" fmla="*/ 1673 w 1360562"/>
                <a:gd name="connsiteY102" fmla="*/ 857338 h 1211031"/>
                <a:gd name="connsiteX103" fmla="*/ 1460 w 1360562"/>
                <a:gd name="connsiteY103" fmla="*/ 841125 h 1211031"/>
                <a:gd name="connsiteX104" fmla="*/ 0 w 1360562"/>
                <a:gd name="connsiteY104" fmla="*/ 825390 h 1211031"/>
                <a:gd name="connsiteX105" fmla="*/ 1093 w 1360562"/>
                <a:gd name="connsiteY105" fmla="*/ 808106 h 1211031"/>
                <a:gd name="connsiteX106" fmla="*/ 1475 w 1360562"/>
                <a:gd name="connsiteY106" fmla="*/ 791952 h 1211031"/>
                <a:gd name="connsiteX107" fmla="*/ 3104 w 1360562"/>
                <a:gd name="connsiteY107" fmla="*/ 775320 h 1211031"/>
                <a:gd name="connsiteX108" fmla="*/ 4849 w 1360562"/>
                <a:gd name="connsiteY108" fmla="*/ 757500 h 1211031"/>
                <a:gd name="connsiteX109" fmla="*/ 11138 w 1360562"/>
                <a:gd name="connsiteY109" fmla="*/ 723934 h 1211031"/>
                <a:gd name="connsiteX110" fmla="*/ 18196 w 1360562"/>
                <a:gd name="connsiteY110" fmla="*/ 688643 h 1211031"/>
                <a:gd name="connsiteX111" fmla="*/ 28705 w 1360562"/>
                <a:gd name="connsiteY111" fmla="*/ 654890 h 1211031"/>
                <a:gd name="connsiteX112" fmla="*/ 39983 w 1360562"/>
                <a:gd name="connsiteY112" fmla="*/ 619413 h 1211031"/>
                <a:gd name="connsiteX113" fmla="*/ 52986 w 1360562"/>
                <a:gd name="connsiteY113" fmla="*/ 584705 h 1211031"/>
                <a:gd name="connsiteX114" fmla="*/ 68961 w 1360562"/>
                <a:gd name="connsiteY114" fmla="*/ 550288 h 1211031"/>
                <a:gd name="connsiteX115" fmla="*/ 86184 w 1360562"/>
                <a:gd name="connsiteY115" fmla="*/ 515394 h 1211031"/>
                <a:gd name="connsiteX116" fmla="*/ 104538 w 1360562"/>
                <a:gd name="connsiteY116" fmla="*/ 481210 h 1211031"/>
                <a:gd name="connsiteX117" fmla="*/ 123964 w 1360562"/>
                <a:gd name="connsiteY117" fmla="*/ 448330 h 1211031"/>
                <a:gd name="connsiteX118" fmla="*/ 145885 w 1360562"/>
                <a:gd name="connsiteY118" fmla="*/ 414496 h 1211031"/>
                <a:gd name="connsiteX119" fmla="*/ 168284 w 1360562"/>
                <a:gd name="connsiteY119" fmla="*/ 381907 h 1211031"/>
                <a:gd name="connsiteX120" fmla="*/ 191813 w 1360562"/>
                <a:gd name="connsiteY120" fmla="*/ 350030 h 1211031"/>
                <a:gd name="connsiteX121" fmla="*/ 217010 w 1360562"/>
                <a:gd name="connsiteY121" fmla="*/ 319514 h 1211031"/>
                <a:gd name="connsiteX122" fmla="*/ 242801 w 1360562"/>
                <a:gd name="connsiteY122" fmla="*/ 289057 h 1211031"/>
                <a:gd name="connsiteX123" fmla="*/ 269724 w 1360562"/>
                <a:gd name="connsiteY123" fmla="*/ 259311 h 1211031"/>
                <a:gd name="connsiteX124" fmla="*/ 297660 w 1360562"/>
                <a:gd name="connsiteY124" fmla="*/ 231463 h 1211031"/>
                <a:gd name="connsiteX125" fmla="*/ 325481 w 1360562"/>
                <a:gd name="connsiteY125" fmla="*/ 204803 h 1211031"/>
                <a:gd name="connsiteX126" fmla="*/ 353837 w 1360562"/>
                <a:gd name="connsiteY126" fmla="*/ 178795 h 1211031"/>
                <a:gd name="connsiteX127" fmla="*/ 383208 w 1360562"/>
                <a:gd name="connsiteY127" fmla="*/ 154685 h 1211031"/>
                <a:gd name="connsiteX128" fmla="*/ 413058 w 1360562"/>
                <a:gd name="connsiteY128" fmla="*/ 131822 h 1211031"/>
                <a:gd name="connsiteX129" fmla="*/ 443327 w 1360562"/>
                <a:gd name="connsiteY129" fmla="*/ 110799 h 1211031"/>
                <a:gd name="connsiteX130" fmla="*/ 473480 w 1360562"/>
                <a:gd name="connsiteY130" fmla="*/ 90964 h 1211031"/>
                <a:gd name="connsiteX131" fmla="*/ 503994 w 1360562"/>
                <a:gd name="connsiteY131" fmla="*/ 73564 h 1211031"/>
                <a:gd name="connsiteX132" fmla="*/ 534276 w 1360562"/>
                <a:gd name="connsiteY132" fmla="*/ 58539 h 1211031"/>
                <a:gd name="connsiteX133" fmla="*/ 564442 w 1360562"/>
                <a:gd name="connsiteY133" fmla="*/ 44702 h 1211031"/>
                <a:gd name="connsiteX134" fmla="*/ 594375 w 1360562"/>
                <a:gd name="connsiteY134" fmla="*/ 33241 h 1211031"/>
                <a:gd name="connsiteX135" fmla="*/ 624844 w 1360562"/>
                <a:gd name="connsiteY135" fmla="*/ 22433 h 1211031"/>
                <a:gd name="connsiteX136" fmla="*/ 654428 w 1360562"/>
                <a:gd name="connsiteY136" fmla="*/ 14536 h 1211031"/>
                <a:gd name="connsiteX137" fmla="*/ 684431 w 1360562"/>
                <a:gd name="connsiteY137" fmla="*/ 8479 h 1211031"/>
                <a:gd name="connsiteX138" fmla="*/ 713666 w 1360562"/>
                <a:gd name="connsiteY138" fmla="*/ 4147 h 1211031"/>
                <a:gd name="connsiteX139" fmla="*/ 742726 w 1360562"/>
                <a:gd name="connsiteY139" fmla="*/ 1596 h 1211031"/>
                <a:gd name="connsiteX140" fmla="*/ 771075 w 1360562"/>
                <a:gd name="connsiteY140" fmla="*/ 175 h 121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360562" h="1211031">
                  <a:moveTo>
                    <a:pt x="799903" y="0"/>
                  </a:moveTo>
                  <a:lnTo>
                    <a:pt x="828497" y="2201"/>
                  </a:lnTo>
                  <a:lnTo>
                    <a:pt x="856975" y="5590"/>
                  </a:lnTo>
                  <a:lnTo>
                    <a:pt x="884032" y="11239"/>
                  </a:lnTo>
                  <a:lnTo>
                    <a:pt x="912219" y="17598"/>
                  </a:lnTo>
                  <a:lnTo>
                    <a:pt x="938449" y="25564"/>
                  </a:lnTo>
                  <a:lnTo>
                    <a:pt x="965214" y="34183"/>
                  </a:lnTo>
                  <a:lnTo>
                    <a:pt x="991153" y="45119"/>
                  </a:lnTo>
                  <a:lnTo>
                    <a:pt x="1015786" y="57127"/>
                  </a:lnTo>
                  <a:lnTo>
                    <a:pt x="1040897" y="70381"/>
                  </a:lnTo>
                  <a:lnTo>
                    <a:pt x="1065239" y="85359"/>
                  </a:lnTo>
                  <a:lnTo>
                    <a:pt x="1088870" y="101467"/>
                  </a:lnTo>
                  <a:lnTo>
                    <a:pt x="1111312" y="117458"/>
                  </a:lnTo>
                  <a:lnTo>
                    <a:pt x="1133522" y="135825"/>
                  </a:lnTo>
                  <a:lnTo>
                    <a:pt x="1154426" y="155264"/>
                  </a:lnTo>
                  <a:lnTo>
                    <a:pt x="1175808" y="175949"/>
                  </a:lnTo>
                  <a:lnTo>
                    <a:pt x="1194696" y="197589"/>
                  </a:lnTo>
                  <a:lnTo>
                    <a:pt x="1214120" y="219881"/>
                  </a:lnTo>
                  <a:lnTo>
                    <a:pt x="1231645" y="243187"/>
                  </a:lnTo>
                  <a:lnTo>
                    <a:pt x="1249052" y="267680"/>
                  </a:lnTo>
                  <a:lnTo>
                    <a:pt x="1265155" y="293245"/>
                  </a:lnTo>
                  <a:lnTo>
                    <a:pt x="1280547" y="319940"/>
                  </a:lnTo>
                  <a:lnTo>
                    <a:pt x="1295344" y="346577"/>
                  </a:lnTo>
                  <a:lnTo>
                    <a:pt x="1308836" y="374285"/>
                  </a:lnTo>
                  <a:lnTo>
                    <a:pt x="1320964" y="403658"/>
                  </a:lnTo>
                  <a:lnTo>
                    <a:pt x="1332439" y="433568"/>
                  </a:lnTo>
                  <a:lnTo>
                    <a:pt x="1342190" y="462708"/>
                  </a:lnTo>
                  <a:lnTo>
                    <a:pt x="1348909" y="492152"/>
                  </a:lnTo>
                  <a:lnTo>
                    <a:pt x="1355034" y="521537"/>
                  </a:lnTo>
                  <a:lnTo>
                    <a:pt x="1358781" y="550690"/>
                  </a:lnTo>
                  <a:lnTo>
                    <a:pt x="1360266" y="578421"/>
                  </a:lnTo>
                  <a:lnTo>
                    <a:pt x="1360562" y="606036"/>
                  </a:lnTo>
                  <a:lnTo>
                    <a:pt x="1358422" y="634012"/>
                  </a:lnTo>
                  <a:lnTo>
                    <a:pt x="1355746" y="661336"/>
                  </a:lnTo>
                  <a:lnTo>
                    <a:pt x="1350691" y="688427"/>
                  </a:lnTo>
                  <a:lnTo>
                    <a:pt x="1343317" y="714691"/>
                  </a:lnTo>
                  <a:lnTo>
                    <a:pt x="1335406" y="740303"/>
                  </a:lnTo>
                  <a:lnTo>
                    <a:pt x="1325771" y="765146"/>
                  </a:lnTo>
                  <a:lnTo>
                    <a:pt x="1314351" y="789814"/>
                  </a:lnTo>
                  <a:lnTo>
                    <a:pt x="1302337" y="814424"/>
                  </a:lnTo>
                  <a:lnTo>
                    <a:pt x="1288003" y="838207"/>
                  </a:lnTo>
                  <a:lnTo>
                    <a:pt x="1272539" y="861280"/>
                  </a:lnTo>
                  <a:lnTo>
                    <a:pt x="1255943" y="883642"/>
                  </a:lnTo>
                  <a:lnTo>
                    <a:pt x="1238811" y="905352"/>
                  </a:lnTo>
                  <a:lnTo>
                    <a:pt x="1219302" y="926830"/>
                  </a:lnTo>
                  <a:lnTo>
                    <a:pt x="1199314" y="947060"/>
                  </a:lnTo>
                  <a:lnTo>
                    <a:pt x="1178195" y="966581"/>
                  </a:lnTo>
                  <a:lnTo>
                    <a:pt x="1156481" y="986043"/>
                  </a:lnTo>
                  <a:lnTo>
                    <a:pt x="1133101" y="1004143"/>
                  </a:lnTo>
                  <a:lnTo>
                    <a:pt x="1108473" y="1022720"/>
                  </a:lnTo>
                  <a:lnTo>
                    <a:pt x="1084078" y="1038921"/>
                  </a:lnTo>
                  <a:lnTo>
                    <a:pt x="1057900" y="1054947"/>
                  </a:lnTo>
                  <a:lnTo>
                    <a:pt x="1031185" y="1070321"/>
                  </a:lnTo>
                  <a:lnTo>
                    <a:pt x="1003933" y="1085043"/>
                  </a:lnTo>
                  <a:lnTo>
                    <a:pt x="976740" y="1099171"/>
                  </a:lnTo>
                  <a:lnTo>
                    <a:pt x="947344" y="1111284"/>
                  </a:lnTo>
                  <a:lnTo>
                    <a:pt x="918600" y="1122861"/>
                  </a:lnTo>
                  <a:lnTo>
                    <a:pt x="888667" y="1134322"/>
                  </a:lnTo>
                  <a:lnTo>
                    <a:pt x="858198" y="1145131"/>
                  </a:lnTo>
                  <a:lnTo>
                    <a:pt x="827904" y="1154157"/>
                  </a:lnTo>
                  <a:lnTo>
                    <a:pt x="796362" y="1163661"/>
                  </a:lnTo>
                  <a:lnTo>
                    <a:pt x="764284" y="1172513"/>
                  </a:lnTo>
                  <a:lnTo>
                    <a:pt x="731727" y="1180119"/>
                  </a:lnTo>
                  <a:lnTo>
                    <a:pt x="699882" y="1186595"/>
                  </a:lnTo>
                  <a:lnTo>
                    <a:pt x="666789" y="1193548"/>
                  </a:lnTo>
                  <a:lnTo>
                    <a:pt x="634524" y="1198184"/>
                  </a:lnTo>
                  <a:lnTo>
                    <a:pt x="601606" y="1203355"/>
                  </a:lnTo>
                  <a:lnTo>
                    <a:pt x="568921" y="1206151"/>
                  </a:lnTo>
                  <a:lnTo>
                    <a:pt x="536235" y="1208946"/>
                  </a:lnTo>
                  <a:lnTo>
                    <a:pt x="503666" y="1210553"/>
                  </a:lnTo>
                  <a:lnTo>
                    <a:pt x="471808" y="1211031"/>
                  </a:lnTo>
                  <a:lnTo>
                    <a:pt x="439472" y="1210263"/>
                  </a:lnTo>
                  <a:lnTo>
                    <a:pt x="408441" y="1208423"/>
                  </a:lnTo>
                  <a:lnTo>
                    <a:pt x="378121" y="1205453"/>
                  </a:lnTo>
                  <a:lnTo>
                    <a:pt x="346786" y="1200585"/>
                  </a:lnTo>
                  <a:lnTo>
                    <a:pt x="317946" y="1194761"/>
                  </a:lnTo>
                  <a:lnTo>
                    <a:pt x="289165" y="1188344"/>
                  </a:lnTo>
                  <a:lnTo>
                    <a:pt x="261210" y="1179609"/>
                  </a:lnTo>
                  <a:lnTo>
                    <a:pt x="234561" y="1169802"/>
                  </a:lnTo>
                  <a:lnTo>
                    <a:pt x="208680" y="1158272"/>
                  </a:lnTo>
                  <a:lnTo>
                    <a:pt x="182975" y="1144959"/>
                  </a:lnTo>
                  <a:lnTo>
                    <a:pt x="159111" y="1131228"/>
                  </a:lnTo>
                  <a:lnTo>
                    <a:pt x="137321" y="1114701"/>
                  </a:lnTo>
                  <a:lnTo>
                    <a:pt x="126724" y="1106466"/>
                  </a:lnTo>
                  <a:lnTo>
                    <a:pt x="116243" y="1097044"/>
                  </a:lnTo>
                  <a:lnTo>
                    <a:pt x="106414" y="1087086"/>
                  </a:lnTo>
                  <a:lnTo>
                    <a:pt x="96528" y="1077722"/>
                  </a:lnTo>
                  <a:lnTo>
                    <a:pt x="86815" y="1066576"/>
                  </a:lnTo>
                  <a:lnTo>
                    <a:pt x="77640" y="1056082"/>
                  </a:lnTo>
                  <a:lnTo>
                    <a:pt x="69175" y="1044458"/>
                  </a:lnTo>
                  <a:lnTo>
                    <a:pt x="61304" y="1032893"/>
                  </a:lnTo>
                  <a:lnTo>
                    <a:pt x="53550" y="1020139"/>
                  </a:lnTo>
                  <a:lnTo>
                    <a:pt x="45738" y="1007980"/>
                  </a:lnTo>
                  <a:lnTo>
                    <a:pt x="39231" y="994749"/>
                  </a:lnTo>
                  <a:lnTo>
                    <a:pt x="33377" y="980982"/>
                  </a:lnTo>
                  <a:lnTo>
                    <a:pt x="26392" y="966505"/>
                  </a:lnTo>
                  <a:lnTo>
                    <a:pt x="21844" y="951667"/>
                  </a:lnTo>
                  <a:lnTo>
                    <a:pt x="16106" y="936712"/>
                  </a:lnTo>
                  <a:lnTo>
                    <a:pt x="12210" y="921338"/>
                  </a:lnTo>
                  <a:lnTo>
                    <a:pt x="8314" y="905964"/>
                  </a:lnTo>
                  <a:lnTo>
                    <a:pt x="5665" y="890113"/>
                  </a:lnTo>
                  <a:lnTo>
                    <a:pt x="3669" y="873725"/>
                  </a:lnTo>
                  <a:lnTo>
                    <a:pt x="1673" y="857338"/>
                  </a:lnTo>
                  <a:lnTo>
                    <a:pt x="1460" y="841125"/>
                  </a:lnTo>
                  <a:lnTo>
                    <a:pt x="0" y="825390"/>
                  </a:lnTo>
                  <a:lnTo>
                    <a:pt x="1093" y="808106"/>
                  </a:lnTo>
                  <a:lnTo>
                    <a:pt x="1475" y="791952"/>
                  </a:lnTo>
                  <a:lnTo>
                    <a:pt x="3104" y="775320"/>
                  </a:lnTo>
                  <a:lnTo>
                    <a:pt x="4849" y="757500"/>
                  </a:lnTo>
                  <a:lnTo>
                    <a:pt x="11138" y="723934"/>
                  </a:lnTo>
                  <a:lnTo>
                    <a:pt x="18196" y="688643"/>
                  </a:lnTo>
                  <a:lnTo>
                    <a:pt x="28705" y="654890"/>
                  </a:lnTo>
                  <a:lnTo>
                    <a:pt x="39983" y="619413"/>
                  </a:lnTo>
                  <a:lnTo>
                    <a:pt x="52986" y="584705"/>
                  </a:lnTo>
                  <a:lnTo>
                    <a:pt x="68961" y="550288"/>
                  </a:lnTo>
                  <a:lnTo>
                    <a:pt x="86184" y="515394"/>
                  </a:lnTo>
                  <a:lnTo>
                    <a:pt x="104538" y="481210"/>
                  </a:lnTo>
                  <a:lnTo>
                    <a:pt x="123964" y="448330"/>
                  </a:lnTo>
                  <a:lnTo>
                    <a:pt x="145885" y="414496"/>
                  </a:lnTo>
                  <a:lnTo>
                    <a:pt x="168284" y="381907"/>
                  </a:lnTo>
                  <a:lnTo>
                    <a:pt x="191813" y="350030"/>
                  </a:lnTo>
                  <a:lnTo>
                    <a:pt x="217010" y="319514"/>
                  </a:lnTo>
                  <a:lnTo>
                    <a:pt x="242801" y="289057"/>
                  </a:lnTo>
                  <a:lnTo>
                    <a:pt x="269724" y="259311"/>
                  </a:lnTo>
                  <a:lnTo>
                    <a:pt x="297660" y="231463"/>
                  </a:lnTo>
                  <a:lnTo>
                    <a:pt x="325481" y="204803"/>
                  </a:lnTo>
                  <a:lnTo>
                    <a:pt x="353837" y="178795"/>
                  </a:lnTo>
                  <a:lnTo>
                    <a:pt x="383208" y="154685"/>
                  </a:lnTo>
                  <a:lnTo>
                    <a:pt x="413058" y="131822"/>
                  </a:lnTo>
                  <a:lnTo>
                    <a:pt x="443327" y="110799"/>
                  </a:lnTo>
                  <a:lnTo>
                    <a:pt x="473480" y="90964"/>
                  </a:lnTo>
                  <a:lnTo>
                    <a:pt x="503994" y="73564"/>
                  </a:lnTo>
                  <a:lnTo>
                    <a:pt x="534276" y="58539"/>
                  </a:lnTo>
                  <a:lnTo>
                    <a:pt x="564442" y="44702"/>
                  </a:lnTo>
                  <a:lnTo>
                    <a:pt x="594375" y="33241"/>
                  </a:lnTo>
                  <a:lnTo>
                    <a:pt x="624844" y="22433"/>
                  </a:lnTo>
                  <a:lnTo>
                    <a:pt x="654428" y="14536"/>
                  </a:lnTo>
                  <a:lnTo>
                    <a:pt x="684431" y="8479"/>
                  </a:lnTo>
                  <a:lnTo>
                    <a:pt x="713666" y="4147"/>
                  </a:lnTo>
                  <a:lnTo>
                    <a:pt x="742726" y="1596"/>
                  </a:lnTo>
                  <a:lnTo>
                    <a:pt x="771075" y="175"/>
                  </a:lnTo>
                  <a:close/>
                </a:path>
              </a:pathLst>
            </a:custGeom>
            <a:noFill/>
            <a:ln w="57150" cap="flat" cmpd="sng" algn="ctr">
              <a:solidFill>
                <a:srgbClr val="0070C0"/>
              </a:solidFill>
              <a:prstDash val="solid"/>
              <a:miter lim="800000"/>
            </a:ln>
            <a:effectLst/>
          </p:spPr>
          <p:txBody>
            <a:bodyPr anchor="ctr">
              <a:normAutofit/>
            </a:bodyPr>
            <a:lstStyle/>
            <a:p>
              <a:pPr algn="ctr">
                <a:defRPr/>
              </a:pPr>
              <a:r>
                <a:rPr lang="zh-CN" altLang="en-US" sz="2135" b="1" kern="0" dirty="0">
                  <a:solidFill>
                    <a:schemeClr val="tx1"/>
                  </a:solidFill>
                  <a:latin typeface="仿宋" panose="02010609060101010101" charset="-122"/>
                  <a:ea typeface="仿宋" panose="02010609060101010101" charset="-122"/>
                  <a:cs typeface="Arial" panose="020B0604020202020204" pitchFamily="34" charset="0"/>
                </a:rPr>
                <a:t>笔记汇编</a:t>
              </a:r>
            </a:p>
            <a:p>
              <a:pPr algn="ctr">
                <a:defRPr/>
              </a:pPr>
              <a:r>
                <a:rPr lang="zh-CN" altLang="en-US" sz="2135" b="1" kern="0" dirty="0">
                  <a:solidFill>
                    <a:schemeClr val="tx1"/>
                  </a:solidFill>
                  <a:latin typeface="仿宋" panose="02010609060101010101" charset="-122"/>
                  <a:ea typeface="仿宋" panose="02010609060101010101" charset="-122"/>
                  <a:cs typeface="Arial" panose="020B0604020202020204" pitchFamily="34" charset="0"/>
                </a:rPr>
                <a:t>形式</a:t>
              </a:r>
            </a:p>
          </p:txBody>
        </p:sp>
        <p:sp>
          <p:nvSpPr>
            <p:cNvPr id="12" name="左大括号 11"/>
            <p:cNvSpPr/>
            <p:nvPr/>
          </p:nvSpPr>
          <p:spPr>
            <a:xfrm>
              <a:off x="4279" y="5632"/>
              <a:ext cx="605" cy="3905"/>
            </a:xfrm>
            <a:prstGeom prst="leftBrace">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zh-CN" altLang="en-US" sz="2400" b="1">
                <a:solidFill>
                  <a:schemeClr val="tx1"/>
                </a:solidFill>
                <a:latin typeface="仿宋" panose="02010609060101010101" charset="-122"/>
                <a:ea typeface="仿宋" panose="02010609060101010101" charset="-122"/>
              </a:endParaRPr>
            </a:p>
          </p:txBody>
        </p:sp>
      </p:grpSp>
      <p:sp>
        <p:nvSpPr>
          <p:cNvPr id="27" name="矩形 26"/>
          <p:cNvSpPr/>
          <p:nvPr/>
        </p:nvSpPr>
        <p:spPr>
          <a:xfrm>
            <a:off x="1545650" y="1298513"/>
            <a:ext cx="9145272" cy="1920213"/>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400" b="1" dirty="0">
                <a:solidFill>
                  <a:prstClr val="white"/>
                </a:solidFill>
                <a:latin typeface="仿宋" panose="02010609060101010101" charset="-122"/>
                <a:ea typeface="仿宋" panose="02010609060101010101" charset="-122"/>
              </a:rPr>
              <a:t>通过笔记的汇编和总结将“</a:t>
            </a:r>
            <a:r>
              <a:rPr lang="zh-CN" altLang="en-US" sz="2400" b="1" dirty="0">
                <a:solidFill>
                  <a:schemeClr val="tx1"/>
                </a:solidFill>
                <a:latin typeface="仿宋" panose="02010609060101010101" charset="-122"/>
                <a:ea typeface="仿宋" panose="02010609060101010101" charset="-122"/>
              </a:rPr>
              <a:t>读厚</a:t>
            </a:r>
            <a:r>
              <a:rPr lang="zh-CN" altLang="en-US" sz="2400" b="1" dirty="0">
                <a:solidFill>
                  <a:prstClr val="white"/>
                </a:solidFill>
                <a:latin typeface="仿宋" panose="02010609060101010101" charset="-122"/>
                <a:ea typeface="仿宋" panose="02010609060101010101" charset="-122"/>
              </a:rPr>
              <a:t>”了的内容再“</a:t>
            </a:r>
            <a:r>
              <a:rPr lang="zh-CN" altLang="en-US" sz="2400" b="1" dirty="0">
                <a:solidFill>
                  <a:schemeClr val="tx1"/>
                </a:solidFill>
                <a:latin typeface="仿宋" panose="02010609060101010101" charset="-122"/>
                <a:ea typeface="仿宋" panose="02010609060101010101" charset="-122"/>
              </a:rPr>
              <a:t>读薄</a:t>
            </a:r>
            <a:r>
              <a:rPr lang="zh-CN" altLang="en-US" sz="2400" b="1" dirty="0">
                <a:solidFill>
                  <a:prstClr val="white"/>
                </a:solidFill>
                <a:latin typeface="仿宋" panose="02010609060101010101" charset="-122"/>
                <a:ea typeface="仿宋" panose="02010609060101010101" charset="-122"/>
              </a:rPr>
              <a:t>”</a:t>
            </a:r>
          </a:p>
          <a:p>
            <a:pPr algn="ctr">
              <a:lnSpc>
                <a:spcPct val="150000"/>
              </a:lnSpc>
              <a:buClr>
                <a:srgbClr val="0070C0"/>
              </a:buClr>
            </a:pPr>
            <a:r>
              <a:rPr lang="zh-CN" altLang="en-US" sz="2400" b="1" dirty="0">
                <a:solidFill>
                  <a:prstClr val="white"/>
                </a:solidFill>
                <a:latin typeface="仿宋" panose="02010609060101010101" charset="-122"/>
                <a:ea typeface="仿宋" panose="02010609060101010101" charset="-122"/>
              </a:rPr>
              <a:t>按知识点进行归纳总结</a:t>
            </a:r>
          </a:p>
          <a:p>
            <a:pPr algn="ctr">
              <a:lnSpc>
                <a:spcPct val="150000"/>
              </a:lnSpc>
              <a:buClr>
                <a:srgbClr val="0070C0"/>
              </a:buClr>
            </a:pPr>
            <a:r>
              <a:rPr lang="zh-CN" altLang="en-US" sz="2400" b="1" dirty="0">
                <a:solidFill>
                  <a:prstClr val="white"/>
                </a:solidFill>
                <a:latin typeface="仿宋" panose="02010609060101010101" charset="-122"/>
                <a:ea typeface="仿宋" panose="02010609060101010101" charset="-122"/>
              </a:rPr>
              <a:t>（也支持按</a:t>
            </a:r>
            <a:r>
              <a:rPr lang="zh-CN" altLang="en-US" sz="2400" b="1" dirty="0">
                <a:solidFill>
                  <a:schemeClr val="tx1"/>
                </a:solidFill>
                <a:latin typeface="仿宋" panose="02010609060101010101" charset="-122"/>
                <a:ea typeface="仿宋" panose="02010609060101010101" charset="-122"/>
              </a:rPr>
              <a:t>时间、文献来源、知识标签</a:t>
            </a:r>
            <a:r>
              <a:rPr lang="zh-CN" altLang="en-US" sz="2400" b="1" dirty="0">
                <a:solidFill>
                  <a:prstClr val="white"/>
                </a:solidFill>
                <a:latin typeface="仿宋" panose="02010609060101010101" charset="-122"/>
                <a:ea typeface="仿宋" panose="02010609060101010101" charset="-122"/>
              </a:rPr>
              <a:t>多维度对笔记进行汇编）</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stretch>
            <a:fillRect/>
          </a:stretch>
        </p:blipFill>
        <p:spPr>
          <a:xfrm>
            <a:off x="1198880" y="48260"/>
            <a:ext cx="9794240" cy="6760845"/>
          </a:xfrm>
          <a:prstGeom prst="rect">
            <a:avLst/>
          </a:prstGeom>
        </p:spPr>
      </p:pic>
      <p:grpSp>
        <p:nvGrpSpPr>
          <p:cNvPr id="27" name="组合 26"/>
          <p:cNvGrpSpPr/>
          <p:nvPr/>
        </p:nvGrpSpPr>
        <p:grpSpPr>
          <a:xfrm>
            <a:off x="1330325" y="763270"/>
            <a:ext cx="9520555" cy="6026150"/>
            <a:chOff x="2095" y="1202"/>
            <a:chExt cx="14993" cy="9490"/>
          </a:xfrm>
        </p:grpSpPr>
        <p:sp>
          <p:nvSpPr>
            <p:cNvPr id="12" name="矩形 11"/>
            <p:cNvSpPr/>
            <p:nvPr/>
          </p:nvSpPr>
          <p:spPr>
            <a:xfrm>
              <a:off x="4350" y="1202"/>
              <a:ext cx="12738" cy="9490"/>
            </a:xfrm>
            <a:prstGeom prst="rect">
              <a:avLst/>
            </a:prstGeom>
            <a:noFill/>
            <a:ln w="28575" cap="flat" cmpd="sng" algn="ctr">
              <a:solidFill>
                <a:srgbClr val="C00000"/>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sp>
          <p:nvSpPr>
            <p:cNvPr id="50" name="矩形标注 49"/>
            <p:cNvSpPr/>
            <p:nvPr/>
          </p:nvSpPr>
          <p:spPr>
            <a:xfrm>
              <a:off x="2095" y="2377"/>
              <a:ext cx="3011" cy="1458"/>
            </a:xfrm>
            <a:prstGeom prst="wedgeRectCallout">
              <a:avLst>
                <a:gd name="adj1" fmla="val 41095"/>
                <a:gd name="adj2" fmla="val 88720"/>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b="1" dirty="0">
                  <a:solidFill>
                    <a:schemeClr val="tx1"/>
                  </a:solidFill>
                  <a:latin typeface="仿宋" panose="02010609060101010101" charset="-122"/>
                  <a:ea typeface="仿宋" panose="02010609060101010101" charset="-122"/>
                  <a:sym typeface="+mn-ea"/>
                </a:rPr>
                <a:t>1.</a:t>
              </a:r>
              <a:r>
                <a:rPr lang="zh-CN" altLang="en-US" sz="2400" b="1" dirty="0">
                  <a:solidFill>
                    <a:srgbClr val="C00000"/>
                  </a:solidFill>
                  <a:latin typeface="仿宋" panose="02010609060101010101" charset="-122"/>
                  <a:ea typeface="仿宋" panose="02010609060101010101" charset="-122"/>
                  <a:sym typeface="+mn-ea"/>
                </a:rPr>
                <a:t>文档</a:t>
              </a:r>
              <a:r>
                <a:rPr lang="zh-CN" altLang="en-US" sz="2400" b="1" dirty="0">
                  <a:solidFill>
                    <a:schemeClr val="tx1"/>
                  </a:solidFill>
                  <a:latin typeface="仿宋" panose="02010609060101010101" charset="-122"/>
                  <a:ea typeface="仿宋" panose="02010609060101010101" charset="-122"/>
                  <a:sym typeface="+mn-ea"/>
                </a:rPr>
                <a:t>形式的汇编成果</a:t>
              </a:r>
              <a:r>
                <a:rPr lang="zh-CN" altLang="en-US" sz="2400" b="1" dirty="0">
                  <a:solidFill>
                    <a:schemeClr val="tx1"/>
                  </a:solidFill>
                  <a:latin typeface="仿宋" panose="02010609060101010101" charset="-122"/>
                  <a:ea typeface="仿宋" panose="02010609060101010101" charset="-122"/>
                </a:rPr>
                <a:t>；</a:t>
              </a:r>
            </a:p>
          </p:txBody>
        </p:sp>
      </p:grpSp>
      <p:sp>
        <p:nvSpPr>
          <p:cNvPr id="26" name="矩形标注 25"/>
          <p:cNvSpPr/>
          <p:nvPr/>
        </p:nvSpPr>
        <p:spPr>
          <a:xfrm>
            <a:off x="8404225" y="2942590"/>
            <a:ext cx="3608705" cy="973455"/>
          </a:xfrm>
          <a:prstGeom prst="wedgeRectCallout">
            <a:avLst>
              <a:gd name="adj1" fmla="val -38110"/>
              <a:gd name="adj2" fmla="val 85459"/>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sz="2000" b="1" dirty="0">
                <a:solidFill>
                  <a:schemeClr val="tx1"/>
                </a:solidFill>
                <a:latin typeface="仿宋" panose="02010609060101010101" charset="-122"/>
                <a:ea typeface="仿宋" panose="02010609060101010101" charset="-122"/>
                <a:sym typeface="+mn-ea"/>
              </a:rPr>
              <a:t>所有笔记按选择的模板自动汇编成一个文档，支持</a:t>
            </a:r>
            <a:r>
              <a:rPr sz="2000" b="1" dirty="0">
                <a:solidFill>
                  <a:srgbClr val="C00000"/>
                </a:solidFill>
                <a:latin typeface="仿宋" panose="02010609060101010101" charset="-122"/>
                <a:ea typeface="仿宋" panose="02010609060101010101" charset="-122"/>
                <a:sym typeface="+mn-ea"/>
              </a:rPr>
              <a:t>二次编辑</a:t>
            </a:r>
            <a:r>
              <a:rPr lang="zh-CN" altLang="en-US" sz="2000" b="1" dirty="0">
                <a:solidFill>
                  <a:schemeClr val="tx1"/>
                </a:solidFill>
                <a:latin typeface="仿宋" panose="02010609060101010101" charset="-122"/>
                <a:ea typeface="仿宋" panose="02010609060101010101" charset="-122"/>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81635" y="7620"/>
            <a:ext cx="10583545" cy="6841490"/>
            <a:chOff x="601" y="12"/>
            <a:chExt cx="16667" cy="10774"/>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rcRect b="7064"/>
            <a:stretch>
              <a:fillRect/>
            </a:stretch>
          </p:blipFill>
          <p:spPr>
            <a:xfrm>
              <a:off x="1930" y="12"/>
              <a:ext cx="15339" cy="10775"/>
            </a:xfrm>
            <a:prstGeom prst="rect">
              <a:avLst/>
            </a:prstGeom>
          </p:spPr>
        </p:pic>
        <p:sp>
          <p:nvSpPr>
            <p:cNvPr id="2" name="矩形标注 1"/>
            <p:cNvSpPr/>
            <p:nvPr/>
          </p:nvSpPr>
          <p:spPr>
            <a:xfrm>
              <a:off x="601" y="1582"/>
              <a:ext cx="3011" cy="1458"/>
            </a:xfrm>
            <a:prstGeom prst="wedgeRectCallout">
              <a:avLst>
                <a:gd name="adj1" fmla="val 41095"/>
                <a:gd name="adj2" fmla="val 88720"/>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b="1" dirty="0">
                  <a:solidFill>
                    <a:schemeClr val="tx1"/>
                  </a:solidFill>
                  <a:latin typeface="仿宋" panose="02010609060101010101" charset="-122"/>
                  <a:ea typeface="仿宋" panose="02010609060101010101" charset="-122"/>
                  <a:sym typeface="+mn-ea"/>
                </a:rPr>
                <a:t>2.</a:t>
              </a:r>
              <a:r>
                <a:rPr lang="zh-CN" altLang="en-US" sz="2400" b="1" dirty="0">
                  <a:solidFill>
                    <a:srgbClr val="C00000"/>
                  </a:solidFill>
                  <a:latin typeface="仿宋" panose="02010609060101010101" charset="-122"/>
                  <a:ea typeface="仿宋" panose="02010609060101010101" charset="-122"/>
                  <a:sym typeface="+mn-ea"/>
                </a:rPr>
                <a:t>图谱</a:t>
              </a:r>
              <a:r>
                <a:rPr lang="zh-CN" altLang="en-US" sz="2400" b="1" dirty="0">
                  <a:solidFill>
                    <a:schemeClr val="tx1"/>
                  </a:solidFill>
                  <a:latin typeface="仿宋" panose="02010609060101010101" charset="-122"/>
                  <a:ea typeface="仿宋" panose="02010609060101010101" charset="-122"/>
                  <a:sym typeface="+mn-ea"/>
                </a:rPr>
                <a:t>形式的汇编成果</a:t>
              </a:r>
              <a:r>
                <a:rPr lang="zh-CN" altLang="en-US" sz="2400" b="1" dirty="0">
                  <a:solidFill>
                    <a:schemeClr val="tx1"/>
                  </a:solidFill>
                  <a:latin typeface="仿宋" panose="02010609060101010101" charset="-122"/>
                  <a:ea typeface="仿宋" panose="02010609060101010101" charset="-122"/>
                </a:rPr>
                <a:t>；</a:t>
              </a:r>
            </a:p>
          </p:txBody>
        </p:sp>
        <p:sp>
          <p:nvSpPr>
            <p:cNvPr id="10" name="矩形 9"/>
            <p:cNvSpPr>
              <a:spLocks noChangeArrowheads="1"/>
            </p:cNvSpPr>
            <p:nvPr/>
          </p:nvSpPr>
          <p:spPr bwMode="auto">
            <a:xfrm>
              <a:off x="966" y="3974"/>
              <a:ext cx="3586" cy="1058"/>
            </a:xfrm>
            <a:prstGeom prst="rect">
              <a:avLst/>
            </a:prstGeom>
            <a:solidFill>
              <a:srgbClr val="0070C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 typeface="Arial" panose="020B0604020202020204" pitchFamily="34" charset="0"/>
                <a:buNone/>
              </a:pPr>
              <a:r>
                <a:rPr lang="zh-CN" altLang="en-US" sz="2000" b="1" dirty="0">
                  <a:solidFill>
                    <a:prstClr val="white"/>
                  </a:solidFill>
                  <a:latin typeface="仿宋" panose="02010609060101010101" charset="-122"/>
                  <a:ea typeface="仿宋" panose="02010609060101010101" charset="-122"/>
                </a:rPr>
                <a:t>①按知识标签体系生成树状知识图谱</a:t>
              </a:r>
            </a:p>
          </p:txBody>
        </p:sp>
      </p:grpSp>
      <p:grpSp>
        <p:nvGrpSpPr>
          <p:cNvPr id="7" name="组合 6"/>
          <p:cNvGrpSpPr/>
          <p:nvPr/>
        </p:nvGrpSpPr>
        <p:grpSpPr>
          <a:xfrm>
            <a:off x="628015" y="7620"/>
            <a:ext cx="10935970" cy="6841490"/>
            <a:chOff x="989" y="12"/>
            <a:chExt cx="17222" cy="10774"/>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rcRect b="9315"/>
            <a:stretch>
              <a:fillRect/>
            </a:stretch>
          </p:blipFill>
          <p:spPr>
            <a:xfrm>
              <a:off x="989" y="12"/>
              <a:ext cx="17222" cy="10775"/>
            </a:xfrm>
            <a:prstGeom prst="rect">
              <a:avLst/>
            </a:prstGeom>
          </p:spPr>
        </p:pic>
        <p:sp>
          <p:nvSpPr>
            <p:cNvPr id="9" name="矩形 8"/>
            <p:cNvSpPr>
              <a:spLocks noChangeArrowheads="1"/>
            </p:cNvSpPr>
            <p:nvPr/>
          </p:nvSpPr>
          <p:spPr bwMode="auto">
            <a:xfrm>
              <a:off x="10385" y="961"/>
              <a:ext cx="3128" cy="1022"/>
            </a:xfrm>
            <a:prstGeom prst="rect">
              <a:avLst/>
            </a:prstGeom>
            <a:solidFill>
              <a:srgbClr val="C0000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 typeface="Arial" panose="020B0604020202020204" pitchFamily="34" charset="0"/>
                <a:buNone/>
              </a:pPr>
              <a:r>
                <a:rPr lang="zh-CN" sz="2000" b="1" dirty="0">
                  <a:solidFill>
                    <a:prstClr val="white"/>
                  </a:solidFill>
                  <a:latin typeface="仿宋" panose="02010609060101010101" charset="-122"/>
                  <a:ea typeface="仿宋" panose="02010609060101010101" charset="-122"/>
                </a:rPr>
                <a:t>②</a:t>
              </a:r>
              <a:r>
                <a:rPr lang="zh-CN" altLang="en-US" sz="2000" b="1" dirty="0">
                  <a:solidFill>
                    <a:prstClr val="white"/>
                  </a:solidFill>
                  <a:latin typeface="仿宋" panose="02010609060101010101" charset="-122"/>
                  <a:ea typeface="仿宋" panose="02010609060101010101" charset="-122"/>
                </a:rPr>
                <a:t>按引用关系生成网状知识图谱</a:t>
              </a:r>
            </a:p>
          </p:txBody>
        </p:sp>
      </p:grpSp>
      <p:grpSp>
        <p:nvGrpSpPr>
          <p:cNvPr id="13" name="组合 12"/>
          <p:cNvGrpSpPr/>
          <p:nvPr/>
        </p:nvGrpSpPr>
        <p:grpSpPr>
          <a:xfrm>
            <a:off x="869950" y="32385"/>
            <a:ext cx="10374630" cy="6793230"/>
            <a:chOff x="1370" y="51"/>
            <a:chExt cx="16338" cy="10698"/>
          </a:xfrm>
        </p:grpSpPr>
        <p:pic>
          <p:nvPicPr>
            <p:cNvPr id="14" name="图片 13"/>
            <p:cNvPicPr>
              <a:picLocks noChangeAspect="1"/>
            </p:cNvPicPr>
            <p:nvPr/>
          </p:nvPicPr>
          <p:blipFill>
            <a:blip r:embed="rId4"/>
            <a:srcRect l="3734" t="-112" r="2227"/>
            <a:stretch>
              <a:fillRect/>
            </a:stretch>
          </p:blipFill>
          <p:spPr>
            <a:xfrm>
              <a:off x="2172" y="51"/>
              <a:ext cx="15537" cy="10698"/>
            </a:xfrm>
            <a:prstGeom prst="rect">
              <a:avLst/>
            </a:prstGeom>
          </p:spPr>
        </p:pic>
        <p:sp>
          <p:nvSpPr>
            <p:cNvPr id="15" name="矩形 14"/>
            <p:cNvSpPr>
              <a:spLocks noChangeArrowheads="1"/>
            </p:cNvSpPr>
            <p:nvPr/>
          </p:nvSpPr>
          <p:spPr bwMode="auto">
            <a:xfrm>
              <a:off x="1370" y="3323"/>
              <a:ext cx="3157" cy="1080"/>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 typeface="Arial" panose="020B0604020202020204" pitchFamily="34" charset="0"/>
                <a:buNone/>
              </a:pPr>
              <a:r>
                <a:rPr lang="zh-CN" sz="2000" b="1" dirty="0">
                  <a:solidFill>
                    <a:prstClr val="white"/>
                  </a:solidFill>
                  <a:latin typeface="仿宋" panose="02010609060101010101" charset="-122"/>
                  <a:ea typeface="仿宋" panose="02010609060101010101" charset="-122"/>
                </a:rPr>
                <a:t>③</a:t>
              </a:r>
              <a:r>
                <a:rPr lang="zh-CN" altLang="en-US" sz="2000" b="1" dirty="0">
                  <a:solidFill>
                    <a:prstClr val="white"/>
                  </a:solidFill>
                  <a:latin typeface="仿宋" panose="02010609060101010101" charset="-122"/>
                  <a:ea typeface="仿宋" panose="02010609060101010101" charset="-122"/>
                </a:rPr>
                <a:t>按知识脉络生成知识演化图</a:t>
              </a:r>
            </a:p>
          </p:txBody>
        </p:sp>
      </p:grpSp>
      <p:sp>
        <p:nvSpPr>
          <p:cNvPr id="16" name="矩形 15"/>
          <p:cNvSpPr/>
          <p:nvPr/>
        </p:nvSpPr>
        <p:spPr>
          <a:xfrm>
            <a:off x="1463742" y="2690888"/>
            <a:ext cx="9697077" cy="1474991"/>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400" b="1" dirty="0">
                <a:solidFill>
                  <a:prstClr val="white"/>
                </a:solidFill>
                <a:latin typeface="仿宋" panose="02010609060101010101" charset="-122"/>
                <a:ea typeface="仿宋" panose="02010609060101010101" charset="-122"/>
              </a:rPr>
              <a:t>通过构建树状、网状的知识图谱，将学习成果浓缩成一张图，在图上按知识点和知识体系组织和展示学习成果</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1"/>
          <p:cNvPicPr>
            <a:picLocks noChangeAspect="1"/>
          </p:cNvPicPr>
          <p:nvPr/>
        </p:nvPicPr>
        <p:blipFill>
          <a:blip r:embed="rId2"/>
          <a:srcRect l="10094" t="20896" r="9842" b="30789"/>
          <a:stretch>
            <a:fillRect/>
          </a:stretch>
        </p:blipFill>
        <p:spPr>
          <a:xfrm>
            <a:off x="9850120" y="142240"/>
            <a:ext cx="2226310" cy="855980"/>
          </a:xfrm>
          <a:prstGeom prst="rect">
            <a:avLst/>
          </a:prstGeom>
        </p:spPr>
      </p:pic>
      <p:cxnSp>
        <p:nvCxnSpPr>
          <p:cNvPr id="6" name="直接连接符 5"/>
          <p:cNvCxnSpPr/>
          <p:nvPr/>
        </p:nvCxnSpPr>
        <p:spPr>
          <a:xfrm flipH="1">
            <a:off x="8890" y="1135380"/>
            <a:ext cx="12174220" cy="1905"/>
          </a:xfrm>
          <a:prstGeom prst="line">
            <a:avLst/>
          </a:prstGeom>
          <a:ln w="28575"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3" name="TextBox 86"/>
          <p:cNvSpPr txBox="1"/>
          <p:nvPr/>
        </p:nvSpPr>
        <p:spPr>
          <a:xfrm>
            <a:off x="469265" y="323850"/>
            <a:ext cx="8123555" cy="674370"/>
          </a:xfrm>
          <a:prstGeom prst="rect">
            <a:avLst/>
          </a:prstGeom>
          <a:noFill/>
        </p:spPr>
        <p:txBody>
          <a:bodyPr wrap="square" lIns="121880" tIns="60938" rIns="121880" bIns="60938">
            <a:spAutoFit/>
          </a:bodyPr>
          <a:lstStyle/>
          <a:p>
            <a:pPr algn="l">
              <a:defRPr/>
            </a:pPr>
            <a:r>
              <a:rPr lang="en-US" altLang="zh-CN" sz="3600" b="1" spc="200" dirty="0">
                <a:solidFill>
                  <a:schemeClr val="tx1"/>
                </a:solidFill>
                <a:latin typeface="仿宋" panose="02010609060101010101" charset="-122"/>
                <a:ea typeface="仿宋" panose="02010609060101010101" charset="-122"/>
              </a:rPr>
              <a:t>2.3 ECSP-</a:t>
            </a:r>
            <a:r>
              <a:rPr lang="zh-CN" sz="3600" b="1" spc="200" dirty="0">
                <a:latin typeface="仿宋" panose="02010609060101010101" charset="-122"/>
                <a:ea typeface="仿宋" panose="02010609060101010101" charset="-122"/>
              </a:rPr>
              <a:t>基于</a:t>
            </a:r>
            <a:r>
              <a:rPr lang="zh-CN" sz="3600" b="1" spc="200" dirty="0">
                <a:solidFill>
                  <a:srgbClr val="C00000"/>
                </a:solidFill>
                <a:latin typeface="仿宋" panose="02010609060101010101" charset="-122"/>
                <a:ea typeface="仿宋" panose="02010609060101010101" charset="-122"/>
              </a:rPr>
              <a:t>学术社交</a:t>
            </a:r>
            <a:r>
              <a:rPr lang="zh-CN" sz="3600" b="1" spc="200" dirty="0">
                <a:latin typeface="仿宋" panose="02010609060101010101" charset="-122"/>
                <a:ea typeface="仿宋" panose="02010609060101010101" charset="-122"/>
              </a:rPr>
              <a:t>的协同研学</a:t>
            </a: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rcRect t="6019" b="7572"/>
          <a:stretch>
            <a:fillRect/>
          </a:stretch>
        </p:blipFill>
        <p:spPr>
          <a:xfrm>
            <a:off x="2099945" y="1259840"/>
            <a:ext cx="7992110" cy="5586730"/>
          </a:xfrm>
          <a:prstGeom prst="rect">
            <a:avLst/>
          </a:prstGeom>
        </p:spPr>
      </p:pic>
      <p:grpSp>
        <p:nvGrpSpPr>
          <p:cNvPr id="8" name="组合 7"/>
          <p:cNvGrpSpPr/>
          <p:nvPr/>
        </p:nvGrpSpPr>
        <p:grpSpPr>
          <a:xfrm>
            <a:off x="1361440" y="2734310"/>
            <a:ext cx="9610725" cy="4112260"/>
            <a:chOff x="2144" y="4306"/>
            <a:chExt cx="15135" cy="6476"/>
          </a:xfrm>
        </p:grpSpPr>
        <p:sp>
          <p:nvSpPr>
            <p:cNvPr id="4" name="矩形 3"/>
            <p:cNvSpPr/>
            <p:nvPr/>
          </p:nvSpPr>
          <p:spPr>
            <a:xfrm>
              <a:off x="5714" y="4306"/>
              <a:ext cx="7818" cy="6476"/>
            </a:xfrm>
            <a:prstGeom prst="rect">
              <a:avLst/>
            </a:prstGeom>
            <a:noFill/>
            <a:ln w="28575" cap="flat" cmpd="sng" algn="ctr">
              <a:solidFill>
                <a:srgbClr val="C00000"/>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sp>
          <p:nvSpPr>
            <p:cNvPr id="50" name="矩形标注 49"/>
            <p:cNvSpPr/>
            <p:nvPr/>
          </p:nvSpPr>
          <p:spPr>
            <a:xfrm>
              <a:off x="2144" y="4520"/>
              <a:ext cx="3732" cy="2085"/>
            </a:xfrm>
            <a:prstGeom prst="wedgeRectCallout">
              <a:avLst>
                <a:gd name="adj1" fmla="val 43986"/>
                <a:gd name="adj2" fmla="val 70404"/>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sz="2400" b="1" dirty="0">
                  <a:latin typeface="仿宋" panose="02010609060101010101" charset="-122"/>
                  <a:ea typeface="仿宋" panose="02010609060101010101" charset="-122"/>
                  <a:sym typeface="+mn-ea"/>
                </a:rPr>
                <a:t>按</a:t>
              </a:r>
              <a:r>
                <a:rPr sz="2400" b="1" dirty="0">
                  <a:solidFill>
                    <a:srgbClr val="C00000"/>
                  </a:solidFill>
                  <a:latin typeface="仿宋" panose="02010609060101010101" charset="-122"/>
                  <a:ea typeface="仿宋" panose="02010609060101010101" charset="-122"/>
                  <a:sym typeface="+mn-ea"/>
                </a:rPr>
                <a:t>研究方向</a:t>
              </a:r>
              <a:r>
                <a:rPr sz="2400" b="1" dirty="0">
                  <a:latin typeface="仿宋" panose="02010609060101010101" charset="-122"/>
                  <a:ea typeface="仿宋" panose="02010609060101010101" charset="-122"/>
                  <a:sym typeface="+mn-ea"/>
                </a:rPr>
                <a:t>和</a:t>
              </a:r>
              <a:r>
                <a:rPr sz="2400" b="1" dirty="0">
                  <a:solidFill>
                    <a:srgbClr val="C00000"/>
                  </a:solidFill>
                  <a:latin typeface="仿宋" panose="02010609060101010101" charset="-122"/>
                  <a:ea typeface="仿宋" panose="02010609060101010101" charset="-122"/>
                  <a:sym typeface="+mn-ea"/>
                </a:rPr>
                <a:t>学科分类导航</a:t>
              </a:r>
              <a:r>
                <a:rPr lang="zh-CN" sz="2400" b="1" dirty="0">
                  <a:solidFill>
                    <a:schemeClr val="tx1"/>
                  </a:solidFill>
                  <a:latin typeface="仿宋" panose="02010609060101010101" charset="-122"/>
                  <a:ea typeface="仿宋" panose="02010609060101010101" charset="-122"/>
                  <a:sym typeface="+mn-ea"/>
                </a:rPr>
                <a:t>，</a:t>
              </a:r>
              <a:r>
                <a:rPr sz="2400" b="1" dirty="0">
                  <a:latin typeface="仿宋" panose="02010609060101010101" charset="-122"/>
                  <a:ea typeface="仿宋" panose="02010609060101010101" charset="-122"/>
                  <a:sym typeface="+mn-ea"/>
                </a:rPr>
                <a:t>搜索学者和群组</a:t>
              </a:r>
              <a:r>
                <a:rPr lang="zh-CN" altLang="en-US" sz="2400" b="1" dirty="0">
                  <a:solidFill>
                    <a:schemeClr val="tx1"/>
                  </a:solidFill>
                  <a:latin typeface="仿宋" panose="02010609060101010101" charset="-122"/>
                  <a:ea typeface="仿宋" panose="02010609060101010101" charset="-122"/>
                </a:rPr>
                <a:t>；</a:t>
              </a:r>
            </a:p>
          </p:txBody>
        </p:sp>
        <p:sp>
          <p:nvSpPr>
            <p:cNvPr id="7" name="矩形标注 6"/>
            <p:cNvSpPr/>
            <p:nvPr/>
          </p:nvSpPr>
          <p:spPr>
            <a:xfrm>
              <a:off x="13931" y="4520"/>
              <a:ext cx="3348" cy="1290"/>
            </a:xfrm>
            <a:prstGeom prst="wedgeRectCallout">
              <a:avLst>
                <a:gd name="adj1" fmla="val -65112"/>
                <a:gd name="adj2" fmla="val -40551"/>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zh-CN" sz="2400" b="1" dirty="0">
                  <a:latin typeface="仿宋" panose="02010609060101010101" charset="-122"/>
                  <a:ea typeface="仿宋" panose="02010609060101010101" charset="-122"/>
                  <a:sym typeface="+mn-ea"/>
                </a:rPr>
                <a:t>支持</a:t>
              </a:r>
              <a:r>
                <a:rPr lang="zh-CN" sz="2400" b="1" dirty="0">
                  <a:solidFill>
                    <a:srgbClr val="C00000"/>
                  </a:solidFill>
                  <a:latin typeface="仿宋" panose="02010609060101010101" charset="-122"/>
                  <a:ea typeface="仿宋" panose="02010609060101010101" charset="-122"/>
                  <a:sym typeface="+mn-ea"/>
                </a:rPr>
                <a:t>自定义创建社交</a:t>
              </a:r>
              <a:r>
                <a:rPr sz="2400" b="1" dirty="0">
                  <a:solidFill>
                    <a:srgbClr val="C00000"/>
                  </a:solidFill>
                  <a:latin typeface="仿宋" panose="02010609060101010101" charset="-122"/>
                  <a:ea typeface="仿宋" panose="02010609060101010101" charset="-122"/>
                  <a:sym typeface="+mn-ea"/>
                </a:rPr>
                <a:t>群组</a:t>
              </a:r>
              <a:r>
                <a:rPr lang="zh-CN" altLang="en-US" sz="2400" b="1" dirty="0">
                  <a:solidFill>
                    <a:schemeClr val="tx1"/>
                  </a:solidFill>
                  <a:latin typeface="仿宋" panose="02010609060101010101" charset="-122"/>
                  <a:ea typeface="仿宋" panose="02010609060101010101" charset="-122"/>
                </a:rPr>
                <a:t>；</a:t>
              </a:r>
            </a:p>
          </p:txBody>
        </p:sp>
      </p:grpSp>
      <p:pic>
        <p:nvPicPr>
          <p:cNvPr id="10" name="图片 9"/>
          <p:cNvPicPr>
            <a:picLocks noChangeAspect="1"/>
          </p:cNvPicPr>
          <p:nvPr/>
        </p:nvPicPr>
        <p:blipFill>
          <a:blip r:embed="rId4">
            <a:extLst>
              <a:ext uri="{28A0092B-C50C-407E-A947-70E740481C1C}">
                <a14:useLocalDpi xmlns:a14="http://schemas.microsoft.com/office/drawing/2010/main" val="0"/>
              </a:ext>
            </a:extLst>
          </a:blip>
          <a:srcRect b="1306"/>
          <a:stretch>
            <a:fillRect/>
          </a:stretch>
        </p:blipFill>
        <p:spPr>
          <a:xfrm>
            <a:off x="1026795" y="1259840"/>
            <a:ext cx="10137775" cy="5587365"/>
          </a:xfrm>
          <a:prstGeom prst="rect">
            <a:avLst/>
          </a:prstGeom>
        </p:spPr>
      </p:pic>
      <p:grpSp>
        <p:nvGrpSpPr>
          <p:cNvPr id="13" name="组合 12"/>
          <p:cNvGrpSpPr/>
          <p:nvPr/>
        </p:nvGrpSpPr>
        <p:grpSpPr>
          <a:xfrm>
            <a:off x="231775" y="1777365"/>
            <a:ext cx="2858770" cy="4419600"/>
            <a:chOff x="365" y="2799"/>
            <a:chExt cx="4502" cy="6960"/>
          </a:xfrm>
        </p:grpSpPr>
        <p:sp>
          <p:nvSpPr>
            <p:cNvPr id="11" name="矩形标注 10"/>
            <p:cNvSpPr/>
            <p:nvPr/>
          </p:nvSpPr>
          <p:spPr>
            <a:xfrm>
              <a:off x="365" y="7845"/>
              <a:ext cx="4502" cy="1915"/>
            </a:xfrm>
            <a:prstGeom prst="wedgeRectCallout">
              <a:avLst>
                <a:gd name="adj1" fmla="val -6094"/>
                <a:gd name="adj2" fmla="val -73379"/>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zh-CN" sz="2000" b="1" dirty="0">
                  <a:solidFill>
                    <a:schemeClr val="tx1"/>
                  </a:solidFill>
                  <a:latin typeface="仿宋" panose="02010609060101010101" charset="-122"/>
                  <a:ea typeface="仿宋" panose="02010609060101010101" charset="-122"/>
                </a:rPr>
                <a:t>可以查看作者的</a:t>
              </a:r>
              <a:r>
                <a:rPr lang="zh-CN" sz="2000" b="1" dirty="0">
                  <a:solidFill>
                    <a:srgbClr val="C00000"/>
                  </a:solidFill>
                  <a:latin typeface="仿宋" panose="02010609060101010101" charset="-122"/>
                  <a:ea typeface="仿宋" panose="02010609060101010101" charset="-122"/>
                </a:rPr>
                <a:t>基本信息、研究方向、个人履历、科研成果</a:t>
              </a:r>
              <a:r>
                <a:rPr lang="zh-CN" sz="2000" b="1" dirty="0">
                  <a:solidFill>
                    <a:schemeClr val="tx1"/>
                  </a:solidFill>
                  <a:latin typeface="仿宋" panose="02010609060101010101" charset="-122"/>
                  <a:ea typeface="仿宋" panose="02010609060101010101" charset="-122"/>
                </a:rPr>
                <a:t>等资料；</a:t>
              </a:r>
            </a:p>
          </p:txBody>
        </p:sp>
        <p:sp>
          <p:nvSpPr>
            <p:cNvPr id="12" name="矩形 11"/>
            <p:cNvSpPr/>
            <p:nvPr/>
          </p:nvSpPr>
          <p:spPr>
            <a:xfrm>
              <a:off x="1617" y="2799"/>
              <a:ext cx="2620" cy="4552"/>
            </a:xfrm>
            <a:prstGeom prst="rect">
              <a:avLst/>
            </a:prstGeom>
            <a:noFill/>
            <a:ln w="28575" cap="flat" cmpd="sng" algn="ctr">
              <a:solidFill>
                <a:srgbClr val="C00000"/>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grpSp>
      <p:grpSp>
        <p:nvGrpSpPr>
          <p:cNvPr id="26" name="组合 25"/>
          <p:cNvGrpSpPr/>
          <p:nvPr/>
        </p:nvGrpSpPr>
        <p:grpSpPr>
          <a:xfrm>
            <a:off x="4294505" y="1777365"/>
            <a:ext cx="6676390" cy="4420870"/>
            <a:chOff x="6763" y="2799"/>
            <a:chExt cx="10514" cy="6962"/>
          </a:xfrm>
        </p:grpSpPr>
        <p:sp>
          <p:nvSpPr>
            <p:cNvPr id="24" name="矩形 23"/>
            <p:cNvSpPr/>
            <p:nvPr/>
          </p:nvSpPr>
          <p:spPr>
            <a:xfrm>
              <a:off x="12151" y="2799"/>
              <a:ext cx="5127" cy="6962"/>
            </a:xfrm>
            <a:prstGeom prst="rect">
              <a:avLst/>
            </a:prstGeom>
            <a:noFill/>
            <a:ln w="28575" cap="flat" cmpd="sng" algn="ctr">
              <a:solidFill>
                <a:srgbClr val="C00000"/>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sp>
          <p:nvSpPr>
            <p:cNvPr id="25" name="矩形标注 24"/>
            <p:cNvSpPr/>
            <p:nvPr/>
          </p:nvSpPr>
          <p:spPr>
            <a:xfrm>
              <a:off x="6763" y="5322"/>
              <a:ext cx="4502" cy="1915"/>
            </a:xfrm>
            <a:prstGeom prst="wedgeRectCallout">
              <a:avLst>
                <a:gd name="adj1" fmla="val 69346"/>
                <a:gd name="adj2" fmla="val -443"/>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zh-CN" sz="2000" b="1" dirty="0">
                  <a:latin typeface="仿宋" panose="02010609060101010101" charset="-122"/>
                  <a:ea typeface="仿宋" panose="02010609060101010101" charset="-122"/>
                </a:rPr>
                <a:t>支持</a:t>
              </a:r>
              <a:r>
                <a:rPr lang="zh-CN" sz="2000" b="1" dirty="0">
                  <a:solidFill>
                    <a:srgbClr val="C00000"/>
                  </a:solidFill>
                  <a:latin typeface="仿宋" panose="02010609060101010101" charset="-122"/>
                  <a:ea typeface="仿宋" panose="02010609060101010101" charset="-122"/>
                </a:rPr>
                <a:t>添加好友</a:t>
              </a:r>
              <a:r>
                <a:rPr lang="zh-CN" sz="2000" b="1" dirty="0">
                  <a:latin typeface="仿宋" panose="02010609060101010101" charset="-122"/>
                  <a:ea typeface="仿宋" panose="02010609060101010101" charset="-122"/>
                </a:rPr>
                <a:t>和</a:t>
              </a:r>
              <a:r>
                <a:rPr lang="zh-CN" sz="2000" b="1" dirty="0">
                  <a:solidFill>
                    <a:srgbClr val="C00000"/>
                  </a:solidFill>
                  <a:latin typeface="仿宋" panose="02010609060101010101" charset="-122"/>
                  <a:ea typeface="仿宋" panose="02010609060101010101" charset="-122"/>
                </a:rPr>
                <a:t>关注学者</a:t>
              </a:r>
              <a:r>
                <a:rPr lang="zh-CN" sz="2000" b="1" dirty="0">
                  <a:latin typeface="仿宋" panose="02010609060101010101" charset="-122"/>
                  <a:ea typeface="仿宋" panose="02010609060101010101" charset="-122"/>
                </a:rPr>
                <a:t>以及</a:t>
              </a:r>
              <a:r>
                <a:rPr lang="zh-CN" sz="2000" b="1" dirty="0">
                  <a:solidFill>
                    <a:srgbClr val="C00000"/>
                  </a:solidFill>
                  <a:latin typeface="仿宋" panose="02010609060101010101" charset="-122"/>
                  <a:ea typeface="仿宋" panose="02010609060101010101" charset="-122"/>
                </a:rPr>
                <a:t>创建或者加入学习小组（群组）</a:t>
              </a:r>
              <a:r>
                <a:rPr lang="zh-CN" sz="2000" b="1" dirty="0">
                  <a:solidFill>
                    <a:schemeClr val="tx1"/>
                  </a:solidFill>
                  <a:latin typeface="仿宋" panose="02010609060101010101" charset="-122"/>
                  <a:ea typeface="仿宋" panose="02010609060101010101" charset="-122"/>
                </a:rPr>
                <a:t>；</a:t>
              </a:r>
            </a:p>
          </p:txBody>
        </p:sp>
      </p:grpSp>
      <p:sp>
        <p:nvSpPr>
          <p:cNvPr id="27" name="矩形 26"/>
          <p:cNvSpPr/>
          <p:nvPr/>
        </p:nvSpPr>
        <p:spPr>
          <a:xfrm>
            <a:off x="1522790" y="3026983"/>
            <a:ext cx="9145272" cy="1920213"/>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400" b="1" dirty="0">
                <a:solidFill>
                  <a:prstClr val="white"/>
                </a:solidFill>
                <a:latin typeface="仿宋" panose="02010609060101010101" charset="-122"/>
                <a:ea typeface="仿宋" panose="02010609060101010101" charset="-122"/>
              </a:rPr>
              <a:t>汇聚全球各行各业的专家、学者，构建协同和分享的学习圈子</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595630" y="299720"/>
            <a:ext cx="10999470" cy="6574155"/>
            <a:chOff x="938" y="472"/>
            <a:chExt cx="17322" cy="10353"/>
          </a:xfrm>
        </p:grpSpPr>
        <p:pic>
          <p:nvPicPr>
            <p:cNvPr id="7" name="图片 6"/>
            <p:cNvPicPr>
              <a:picLocks noChangeAspect="1"/>
            </p:cNvPicPr>
            <p:nvPr/>
          </p:nvPicPr>
          <p:blipFill>
            <a:blip r:embed="rId2"/>
            <a:srcRect t="493"/>
            <a:stretch>
              <a:fillRect/>
            </a:stretch>
          </p:blipFill>
          <p:spPr>
            <a:xfrm>
              <a:off x="938" y="1135"/>
              <a:ext cx="17323" cy="9691"/>
            </a:xfrm>
            <a:prstGeom prst="rect">
              <a:avLst/>
            </a:prstGeom>
          </p:spPr>
        </p:pic>
        <p:sp>
          <p:nvSpPr>
            <p:cNvPr id="2" name="矩形标注 1"/>
            <p:cNvSpPr/>
            <p:nvPr/>
          </p:nvSpPr>
          <p:spPr>
            <a:xfrm>
              <a:off x="5638" y="472"/>
              <a:ext cx="7922" cy="1483"/>
            </a:xfrm>
            <a:prstGeom prst="wedgeRectCallout">
              <a:avLst>
                <a:gd name="adj1" fmla="val 26032"/>
                <a:gd name="adj2" fmla="val 66240"/>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zh-CN" sz="2000" b="1" dirty="0">
                  <a:latin typeface="仿宋" panose="02010609060101010101" charset="-122"/>
                  <a:ea typeface="仿宋" panose="02010609060101010101" charset="-122"/>
                </a:rPr>
                <a:t>通过</a:t>
              </a:r>
              <a:r>
                <a:rPr lang="zh-CN" sz="2000" b="1" dirty="0">
                  <a:solidFill>
                    <a:srgbClr val="C00000"/>
                  </a:solidFill>
                  <a:latin typeface="仿宋" panose="02010609060101010101" charset="-122"/>
                  <a:ea typeface="仿宋" panose="02010609060101010101" charset="-122"/>
                </a:rPr>
                <a:t>学术社交</a:t>
              </a:r>
              <a:r>
                <a:rPr lang="zh-CN" sz="2000" b="1" dirty="0">
                  <a:latin typeface="仿宋" panose="02010609060101010101" charset="-122"/>
                  <a:ea typeface="仿宋" panose="02010609060101010101" charset="-122"/>
                </a:rPr>
                <a:t>可针对某一篇文献或者具体内容</a:t>
              </a:r>
              <a:r>
                <a:rPr lang="zh-CN" sz="2000" b="1" dirty="0">
                  <a:solidFill>
                    <a:srgbClr val="C00000"/>
                  </a:solidFill>
                  <a:latin typeface="仿宋" panose="02010609060101010101" charset="-122"/>
                  <a:ea typeface="仿宋" panose="02010609060101010101" charset="-122"/>
                </a:rPr>
                <a:t>发起研讨交流观点</a:t>
              </a:r>
              <a:r>
                <a:rPr lang="zh-CN" sz="2000" b="1" dirty="0">
                  <a:latin typeface="仿宋" panose="02010609060101010101" charset="-122"/>
                  <a:ea typeface="仿宋" panose="02010609060101010101" charset="-122"/>
                </a:rPr>
                <a:t>，实现协同学习</a:t>
              </a:r>
              <a:r>
                <a:rPr lang="zh-CN" sz="2000" b="1" dirty="0">
                  <a:solidFill>
                    <a:schemeClr val="tx1"/>
                  </a:solidFill>
                  <a:latin typeface="仿宋" panose="02010609060101010101" charset="-122"/>
                  <a:ea typeface="仿宋" panose="02010609060101010101" charset="-122"/>
                </a:rPr>
                <a:t>；</a:t>
              </a:r>
            </a:p>
          </p:txBody>
        </p:sp>
      </p:grpSp>
      <p:grpSp>
        <p:nvGrpSpPr>
          <p:cNvPr id="23" name="组合 22"/>
          <p:cNvGrpSpPr/>
          <p:nvPr/>
        </p:nvGrpSpPr>
        <p:grpSpPr>
          <a:xfrm>
            <a:off x="6089650" y="1892935"/>
            <a:ext cx="5330190" cy="1440180"/>
            <a:chOff x="9590" y="2981"/>
            <a:chExt cx="8394" cy="2268"/>
          </a:xfrm>
        </p:grpSpPr>
        <p:sp>
          <p:nvSpPr>
            <p:cNvPr id="8" name="矩形 7"/>
            <p:cNvSpPr/>
            <p:nvPr/>
          </p:nvSpPr>
          <p:spPr>
            <a:xfrm>
              <a:off x="14074" y="2981"/>
              <a:ext cx="3910" cy="2268"/>
            </a:xfrm>
            <a:prstGeom prst="rect">
              <a:avLst/>
            </a:prstGeom>
            <a:noFill/>
            <a:ln w="28575" cap="flat" cmpd="sng" algn="ctr">
              <a:solidFill>
                <a:srgbClr val="C00000"/>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sp>
          <p:nvSpPr>
            <p:cNvPr id="3" name="矩形标注 2"/>
            <p:cNvSpPr/>
            <p:nvPr/>
          </p:nvSpPr>
          <p:spPr>
            <a:xfrm>
              <a:off x="9590" y="3373"/>
              <a:ext cx="3971" cy="1483"/>
            </a:xfrm>
            <a:prstGeom prst="wedgeRectCallout">
              <a:avLst>
                <a:gd name="adj1" fmla="val 62440"/>
                <a:gd name="adj2" fmla="val 4484"/>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zh-CN" sz="2000" b="1" dirty="0">
                  <a:latin typeface="仿宋" panose="02010609060101010101" charset="-122"/>
                  <a:ea typeface="仿宋" panose="02010609060101010101" charset="-122"/>
                </a:rPr>
                <a:t>可以发现</a:t>
              </a:r>
              <a:r>
                <a:rPr lang="zh-CN" sz="2000" b="1" dirty="0">
                  <a:solidFill>
                    <a:srgbClr val="C00000"/>
                  </a:solidFill>
                  <a:latin typeface="仿宋" panose="02010609060101010101" charset="-122"/>
                  <a:ea typeface="仿宋" panose="02010609060101010101" charset="-122"/>
                </a:rPr>
                <a:t>学习过和正在学本文献的学者</a:t>
              </a:r>
              <a:r>
                <a:rPr lang="zh-CN" sz="2000" b="1" dirty="0">
                  <a:solidFill>
                    <a:schemeClr val="tx1"/>
                  </a:solidFill>
                  <a:latin typeface="仿宋" panose="02010609060101010101" charset="-122"/>
                  <a:ea typeface="仿宋" panose="02010609060101010101" charset="-122"/>
                </a:rPr>
                <a:t>；</a:t>
              </a:r>
            </a:p>
          </p:txBody>
        </p:sp>
      </p:grpSp>
      <p:grpSp>
        <p:nvGrpSpPr>
          <p:cNvPr id="24" name="组合 23"/>
          <p:cNvGrpSpPr/>
          <p:nvPr/>
        </p:nvGrpSpPr>
        <p:grpSpPr>
          <a:xfrm>
            <a:off x="6089650" y="3477895"/>
            <a:ext cx="5330190" cy="2771140"/>
            <a:chOff x="9590" y="5477"/>
            <a:chExt cx="8394" cy="4364"/>
          </a:xfrm>
        </p:grpSpPr>
        <p:sp>
          <p:nvSpPr>
            <p:cNvPr id="11" name="矩形 10"/>
            <p:cNvSpPr/>
            <p:nvPr/>
          </p:nvSpPr>
          <p:spPr>
            <a:xfrm>
              <a:off x="14074" y="5477"/>
              <a:ext cx="3910" cy="4365"/>
            </a:xfrm>
            <a:prstGeom prst="rect">
              <a:avLst/>
            </a:prstGeom>
            <a:noFill/>
            <a:ln w="28575" cap="flat" cmpd="sng" algn="ctr">
              <a:solidFill>
                <a:srgbClr val="C00000"/>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sp>
          <p:nvSpPr>
            <p:cNvPr id="4" name="矩形标注 3"/>
            <p:cNvSpPr/>
            <p:nvPr/>
          </p:nvSpPr>
          <p:spPr>
            <a:xfrm>
              <a:off x="9590" y="6560"/>
              <a:ext cx="3971" cy="1483"/>
            </a:xfrm>
            <a:prstGeom prst="wedgeRectCallout">
              <a:avLst>
                <a:gd name="adj1" fmla="val 62440"/>
                <a:gd name="adj2" fmla="val 4484"/>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zh-CN" sz="2000" b="1" dirty="0">
                  <a:solidFill>
                    <a:schemeClr val="tx1"/>
                  </a:solidFill>
                  <a:latin typeface="仿宋" panose="02010609060101010101" charset="-122"/>
                  <a:ea typeface="仿宋" panose="02010609060101010101" charset="-122"/>
                </a:rPr>
                <a:t>可以查看</a:t>
              </a:r>
              <a:r>
                <a:rPr lang="zh-CN" sz="2000" b="1" dirty="0">
                  <a:solidFill>
                    <a:srgbClr val="C00000"/>
                  </a:solidFill>
                  <a:latin typeface="仿宋" panose="02010609060101010101" charset="-122"/>
                  <a:ea typeface="仿宋" panose="02010609060101010101" charset="-122"/>
                </a:rPr>
                <a:t>读者之间的交流研讨内容</a:t>
              </a:r>
              <a:r>
                <a:rPr lang="zh-CN" sz="2000" b="1" dirty="0">
                  <a:solidFill>
                    <a:schemeClr val="tx1"/>
                  </a:solidFill>
                  <a:latin typeface="仿宋" panose="02010609060101010101" charset="-122"/>
                  <a:ea typeface="仿宋" panose="02010609060101010101" charset="-122"/>
                </a:rPr>
                <a:t>；</a:t>
              </a:r>
            </a:p>
          </p:txBody>
        </p:sp>
      </p:grpSp>
      <p:grpSp>
        <p:nvGrpSpPr>
          <p:cNvPr id="25" name="组合 24"/>
          <p:cNvGrpSpPr/>
          <p:nvPr/>
        </p:nvGrpSpPr>
        <p:grpSpPr>
          <a:xfrm>
            <a:off x="845185" y="1781810"/>
            <a:ext cx="10574655" cy="4954905"/>
            <a:chOff x="1331" y="2806"/>
            <a:chExt cx="16653" cy="7803"/>
          </a:xfrm>
        </p:grpSpPr>
        <p:sp>
          <p:nvSpPr>
            <p:cNvPr id="14" name="矩形 13"/>
            <p:cNvSpPr/>
            <p:nvPr/>
          </p:nvSpPr>
          <p:spPr>
            <a:xfrm>
              <a:off x="14218" y="10071"/>
              <a:ext cx="3766" cy="538"/>
            </a:xfrm>
            <a:prstGeom prst="rect">
              <a:avLst/>
            </a:prstGeom>
            <a:noFill/>
            <a:ln w="28575" cap="flat" cmpd="sng" algn="ctr">
              <a:solidFill>
                <a:srgbClr val="C00000"/>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grpSp>
          <p:nvGrpSpPr>
            <p:cNvPr id="20" name="组合 19"/>
            <p:cNvGrpSpPr/>
            <p:nvPr/>
          </p:nvGrpSpPr>
          <p:grpSpPr>
            <a:xfrm>
              <a:off x="3888" y="2806"/>
              <a:ext cx="9672" cy="6350"/>
              <a:chOff x="3889" y="2805"/>
              <a:chExt cx="9672" cy="6350"/>
            </a:xfrm>
          </p:grpSpPr>
          <p:pic>
            <p:nvPicPr>
              <p:cNvPr id="5" name="图片 4"/>
              <p:cNvPicPr>
                <a:picLocks noChangeAspect="1"/>
              </p:cNvPicPr>
              <p:nvPr/>
            </p:nvPicPr>
            <p:blipFill>
              <a:blip r:embed="rId3"/>
              <a:stretch>
                <a:fillRect/>
              </a:stretch>
            </p:blipFill>
            <p:spPr>
              <a:xfrm>
                <a:off x="3889" y="2805"/>
                <a:ext cx="9672" cy="6350"/>
              </a:xfrm>
              <a:prstGeom prst="rect">
                <a:avLst/>
              </a:prstGeom>
            </p:spPr>
          </p:pic>
          <p:sp>
            <p:nvSpPr>
              <p:cNvPr id="19" name="矩形 18"/>
              <p:cNvSpPr/>
              <p:nvPr/>
            </p:nvSpPr>
            <p:spPr>
              <a:xfrm>
                <a:off x="3889" y="2805"/>
                <a:ext cx="9671" cy="6350"/>
              </a:xfrm>
              <a:prstGeom prst="rect">
                <a:avLst/>
              </a:prstGeom>
              <a:noFill/>
              <a:ln w="28575" cap="flat" cmpd="sng" algn="ctr">
                <a:solidFill>
                  <a:srgbClr val="C00000"/>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grpSp>
        <p:cxnSp>
          <p:nvCxnSpPr>
            <p:cNvPr id="21" name="直接箭头连接符 20"/>
            <p:cNvCxnSpPr>
              <a:stCxn id="14" idx="1"/>
              <a:endCxn id="19" idx="2"/>
            </p:cNvCxnSpPr>
            <p:nvPr/>
          </p:nvCxnSpPr>
          <p:spPr>
            <a:xfrm flipH="1" flipV="1">
              <a:off x="8724" y="9156"/>
              <a:ext cx="5494" cy="1184"/>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2" name="矩形标注 21"/>
            <p:cNvSpPr/>
            <p:nvPr/>
          </p:nvSpPr>
          <p:spPr>
            <a:xfrm>
              <a:off x="1331" y="6560"/>
              <a:ext cx="4307" cy="1675"/>
            </a:xfrm>
            <a:prstGeom prst="wedgeRectCallout">
              <a:avLst>
                <a:gd name="adj1" fmla="val 62440"/>
                <a:gd name="adj2" fmla="val 4484"/>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zh-CN" sz="2000" b="1" dirty="0">
                  <a:latin typeface="仿宋" panose="02010609060101010101" charset="-122"/>
                  <a:ea typeface="仿宋" panose="02010609060101010101" charset="-122"/>
                </a:rPr>
                <a:t>可针对有疑问或感兴趣的内容与其他读者</a:t>
              </a:r>
              <a:r>
                <a:rPr lang="zh-CN" sz="2000" b="1" dirty="0">
                  <a:latin typeface="仿宋" panose="02010609060101010101" charset="-122"/>
                  <a:ea typeface="仿宋" panose="02010609060101010101" charset="-122"/>
                  <a:sym typeface="+mn-ea"/>
                </a:rPr>
                <a:t>公开</a:t>
              </a:r>
              <a:r>
                <a:rPr lang="zh-CN" sz="2000" b="1" dirty="0">
                  <a:latin typeface="仿宋" panose="02010609060101010101" charset="-122"/>
                  <a:ea typeface="仿宋" panose="02010609060101010101" charset="-122"/>
                </a:rPr>
                <a:t>或者</a:t>
              </a:r>
              <a:r>
                <a:rPr lang="zh-CN" sz="2000" b="1" dirty="0">
                  <a:solidFill>
                    <a:srgbClr val="C00000"/>
                  </a:solidFill>
                  <a:latin typeface="仿宋" panose="02010609060101010101" charset="-122"/>
                  <a:ea typeface="仿宋" panose="02010609060101010101" charset="-122"/>
                  <a:sym typeface="+mn-ea"/>
                </a:rPr>
                <a:t>点对点</a:t>
              </a:r>
              <a:r>
                <a:rPr lang="zh-CN" sz="2000" b="1" dirty="0">
                  <a:solidFill>
                    <a:srgbClr val="C00000"/>
                  </a:solidFill>
                  <a:latin typeface="仿宋" panose="02010609060101010101" charset="-122"/>
                  <a:ea typeface="仿宋" panose="02010609060101010101" charset="-122"/>
                </a:rPr>
                <a:t>研讨</a:t>
              </a:r>
              <a:r>
                <a:rPr lang="zh-CN" sz="2000" b="1" dirty="0">
                  <a:solidFill>
                    <a:schemeClr val="tx1"/>
                  </a:solidFill>
                  <a:latin typeface="仿宋" panose="02010609060101010101" charset="-122"/>
                  <a:ea typeface="仿宋" panose="02010609060101010101" charset="-122"/>
                </a:rPr>
                <a:t>；</a:t>
              </a:r>
            </a:p>
          </p:txBody>
        </p:sp>
      </p:grpSp>
      <p:sp>
        <p:nvSpPr>
          <p:cNvPr id="27" name="矩形 26"/>
          <p:cNvSpPr/>
          <p:nvPr/>
        </p:nvSpPr>
        <p:spPr>
          <a:xfrm>
            <a:off x="1370330" y="2950210"/>
            <a:ext cx="9451340" cy="1920240"/>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400" b="1" dirty="0">
                <a:solidFill>
                  <a:prstClr val="white"/>
                </a:solidFill>
                <a:latin typeface="仿宋" panose="02010609060101010101" charset="-122"/>
                <a:ea typeface="仿宋" panose="02010609060101010101" charset="-122"/>
              </a:rPr>
              <a:t>通过学习文献的过程与同领域的读者、学者、作者发起实时研讨交流通过与文献作者的直接交流获取最一手的疑难知识点解读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righ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righ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righ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1"/>
          <p:cNvPicPr>
            <a:picLocks noChangeAspect="1"/>
          </p:cNvPicPr>
          <p:nvPr/>
        </p:nvPicPr>
        <p:blipFill>
          <a:blip r:embed="rId2"/>
          <a:srcRect l="10094" t="20896" r="9842" b="30789"/>
          <a:stretch>
            <a:fillRect/>
          </a:stretch>
        </p:blipFill>
        <p:spPr>
          <a:xfrm>
            <a:off x="9850120" y="142240"/>
            <a:ext cx="2226310" cy="855980"/>
          </a:xfrm>
          <a:prstGeom prst="rect">
            <a:avLst/>
          </a:prstGeom>
        </p:spPr>
      </p:pic>
      <p:cxnSp>
        <p:nvCxnSpPr>
          <p:cNvPr id="6" name="直接连接符 5"/>
          <p:cNvCxnSpPr/>
          <p:nvPr/>
        </p:nvCxnSpPr>
        <p:spPr>
          <a:xfrm flipH="1">
            <a:off x="8890" y="1135380"/>
            <a:ext cx="12174220" cy="1905"/>
          </a:xfrm>
          <a:prstGeom prst="line">
            <a:avLst/>
          </a:prstGeom>
          <a:ln w="28575"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3" name="TextBox 86"/>
          <p:cNvSpPr txBox="1"/>
          <p:nvPr/>
        </p:nvSpPr>
        <p:spPr>
          <a:xfrm>
            <a:off x="484505" y="142240"/>
            <a:ext cx="4516120" cy="859155"/>
          </a:xfrm>
          <a:prstGeom prst="rect">
            <a:avLst/>
          </a:prstGeom>
          <a:noFill/>
        </p:spPr>
        <p:txBody>
          <a:bodyPr wrap="square" lIns="121880" tIns="60938" rIns="121880" bIns="60938">
            <a:spAutoFit/>
          </a:bodyPr>
          <a:lstStyle/>
          <a:p>
            <a:pPr algn="l">
              <a:defRPr/>
            </a:pPr>
            <a:r>
              <a:rPr lang="zh-CN" altLang="en-US" sz="4800" b="1" spc="200" dirty="0">
                <a:solidFill>
                  <a:schemeClr val="tx1"/>
                </a:solidFill>
                <a:latin typeface="仿宋" panose="02010609060101010101" charset="-122"/>
                <a:ea typeface="仿宋" panose="02010609060101010101" charset="-122"/>
              </a:rPr>
              <a:t>目录</a:t>
            </a:r>
            <a:r>
              <a:rPr lang="zh-CN" altLang="en-US" sz="4000" b="1" spc="200" dirty="0">
                <a:solidFill>
                  <a:schemeClr val="tx1"/>
                </a:solidFill>
                <a:latin typeface="仿宋" panose="02010609060101010101" charset="-122"/>
                <a:ea typeface="仿宋" panose="02010609060101010101" charset="-122"/>
              </a:rPr>
              <a:t> </a:t>
            </a:r>
            <a:r>
              <a:rPr lang="en-US" altLang="zh-CN" sz="4000" b="1" spc="200" dirty="0">
                <a:solidFill>
                  <a:schemeClr val="tx1"/>
                </a:solidFill>
                <a:latin typeface="仿宋" panose="02010609060101010101" charset="-122"/>
                <a:ea typeface="仿宋" panose="02010609060101010101" charset="-122"/>
              </a:rPr>
              <a:t>CONTENTS</a:t>
            </a:r>
          </a:p>
        </p:txBody>
      </p:sp>
      <p:grpSp>
        <p:nvGrpSpPr>
          <p:cNvPr id="15" name="组合 14"/>
          <p:cNvGrpSpPr/>
          <p:nvPr/>
        </p:nvGrpSpPr>
        <p:grpSpPr>
          <a:xfrm>
            <a:off x="2146935" y="3580130"/>
            <a:ext cx="5005705" cy="695960"/>
            <a:chOff x="3401" y="4826"/>
            <a:chExt cx="7788" cy="1096"/>
          </a:xfrm>
        </p:grpSpPr>
        <p:sp>
          <p:nvSpPr>
            <p:cNvPr id="71" name="圆角矩形 70"/>
            <p:cNvSpPr/>
            <p:nvPr/>
          </p:nvSpPr>
          <p:spPr>
            <a:xfrm>
              <a:off x="3401" y="4971"/>
              <a:ext cx="808" cy="806"/>
            </a:xfrm>
            <a:prstGeom prst="roundRect">
              <a:avLst/>
            </a:prstGeom>
            <a:solidFill>
              <a:schemeClr val="bg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b="1" dirty="0">
                  <a:latin typeface="仿宋" panose="02010609060101010101" charset="-122"/>
                  <a:ea typeface="仿宋" panose="02010609060101010101" charset="-122"/>
                  <a:cs typeface="Arial Unicode MS" panose="020B0604020202020204" pitchFamily="34" charset="-122"/>
                </a:rPr>
                <a:t>2</a:t>
              </a:r>
            </a:p>
          </p:txBody>
        </p:sp>
        <p:grpSp>
          <p:nvGrpSpPr>
            <p:cNvPr id="72" name="组合 71"/>
            <p:cNvGrpSpPr/>
            <p:nvPr/>
          </p:nvGrpSpPr>
          <p:grpSpPr>
            <a:xfrm>
              <a:off x="4644" y="4826"/>
              <a:ext cx="6545" cy="1096"/>
              <a:chOff x="6315199" y="2410178"/>
              <a:chExt cx="4159664" cy="511504"/>
            </a:xfrm>
          </p:grpSpPr>
          <p:sp>
            <p:nvSpPr>
              <p:cNvPr id="73" name="圆角矩形 72"/>
              <p:cNvSpPr/>
              <p:nvPr/>
            </p:nvSpPr>
            <p:spPr>
              <a:xfrm>
                <a:off x="6315199" y="2410178"/>
                <a:ext cx="4159664" cy="511504"/>
              </a:xfrm>
              <a:prstGeom prst="roundRect">
                <a:avLst/>
              </a:prstGeom>
              <a:solidFill>
                <a:schemeClr val="bg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b="1" dirty="0">
                  <a:latin typeface="仿宋" panose="02010609060101010101" charset="-122"/>
                  <a:ea typeface="仿宋" panose="02010609060101010101" charset="-122"/>
                  <a:cs typeface="Arial Unicode MS" panose="020B0604020202020204" pitchFamily="34" charset="-122"/>
                </a:endParaRPr>
              </a:p>
            </p:txBody>
          </p:sp>
          <p:sp>
            <p:nvSpPr>
              <p:cNvPr id="74" name="矩形 73"/>
              <p:cNvSpPr/>
              <p:nvPr/>
            </p:nvSpPr>
            <p:spPr>
              <a:xfrm>
                <a:off x="6327604" y="2495584"/>
                <a:ext cx="4147259" cy="360760"/>
              </a:xfrm>
              <a:prstGeom prst="rect">
                <a:avLst/>
              </a:prstGeom>
            </p:spPr>
            <p:txBody>
              <a:bodyPr wrap="square" lIns="121960" tIns="60980" rIns="121960" bIns="60980">
                <a:spAutoFit/>
              </a:bodyPr>
              <a:lstStyle/>
              <a:p>
                <a:pPr>
                  <a:defRPr/>
                </a:pPr>
                <a:r>
                  <a:rPr lang="zh-CN" sz="2400" b="1" kern="100" dirty="0">
                    <a:solidFill>
                      <a:schemeClr val="bg1"/>
                    </a:solidFill>
                    <a:latin typeface="仿宋" panose="02010609060101010101" charset="-122"/>
                    <a:ea typeface="仿宋" panose="02010609060101010101" charset="-122"/>
                    <a:cs typeface="Times New Roman" panose="02020603050405020304" pitchFamily="18" charset="0"/>
                  </a:rPr>
                  <a:t>研学平台如何实现知识创新？</a:t>
                </a:r>
              </a:p>
            </p:txBody>
          </p:sp>
        </p:grpSp>
      </p:grpSp>
      <p:grpSp>
        <p:nvGrpSpPr>
          <p:cNvPr id="2" name="组合 1"/>
          <p:cNvGrpSpPr/>
          <p:nvPr/>
        </p:nvGrpSpPr>
        <p:grpSpPr>
          <a:xfrm>
            <a:off x="1285240" y="1932305"/>
            <a:ext cx="4281170" cy="695960"/>
            <a:chOff x="2024" y="3043"/>
            <a:chExt cx="6742" cy="1096"/>
          </a:xfrm>
        </p:grpSpPr>
        <p:sp>
          <p:nvSpPr>
            <p:cNvPr id="67" name="圆角矩形 66"/>
            <p:cNvSpPr/>
            <p:nvPr/>
          </p:nvSpPr>
          <p:spPr>
            <a:xfrm>
              <a:off x="3401" y="3205"/>
              <a:ext cx="808" cy="806"/>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b="1" dirty="0">
                  <a:latin typeface="仿宋" panose="02010609060101010101" charset="-122"/>
                  <a:ea typeface="仿宋" panose="02010609060101010101" charset="-122"/>
                  <a:cs typeface="Arial Unicode MS" panose="020B0604020202020204" pitchFamily="34" charset="-122"/>
                </a:rPr>
                <a:t>1</a:t>
              </a:r>
            </a:p>
          </p:txBody>
        </p:sp>
        <p:grpSp>
          <p:nvGrpSpPr>
            <p:cNvPr id="68" name="组合 67"/>
            <p:cNvGrpSpPr/>
            <p:nvPr/>
          </p:nvGrpSpPr>
          <p:grpSpPr>
            <a:xfrm>
              <a:off x="4644" y="3043"/>
              <a:ext cx="4123" cy="1096"/>
              <a:chOff x="6339097" y="1573726"/>
              <a:chExt cx="3596953" cy="511504"/>
            </a:xfrm>
          </p:grpSpPr>
          <p:sp>
            <p:nvSpPr>
              <p:cNvPr id="69" name="圆角矩形 68"/>
              <p:cNvSpPr/>
              <p:nvPr/>
            </p:nvSpPr>
            <p:spPr>
              <a:xfrm>
                <a:off x="6339097" y="1573726"/>
                <a:ext cx="3596953"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b="1" dirty="0">
                  <a:latin typeface="仿宋" panose="02010609060101010101" charset="-122"/>
                  <a:ea typeface="仿宋" panose="02010609060101010101" charset="-122"/>
                  <a:cs typeface="Arial Unicode MS" panose="020B0604020202020204" pitchFamily="34" charset="-122"/>
                </a:endParaRPr>
              </a:p>
            </p:txBody>
          </p:sp>
          <p:sp>
            <p:nvSpPr>
              <p:cNvPr id="70" name="矩形 69"/>
              <p:cNvSpPr/>
              <p:nvPr/>
            </p:nvSpPr>
            <p:spPr>
              <a:xfrm>
                <a:off x="6339746" y="1649332"/>
                <a:ext cx="3596304" cy="360760"/>
              </a:xfrm>
              <a:prstGeom prst="rect">
                <a:avLst/>
              </a:prstGeom>
            </p:spPr>
            <p:txBody>
              <a:bodyPr wrap="square" lIns="121960" tIns="60980" rIns="121960" bIns="60980">
                <a:spAutoFit/>
              </a:bodyPr>
              <a:lstStyle/>
              <a:p>
                <a:pPr algn="l">
                  <a:defRPr/>
                </a:pPr>
                <a:r>
                  <a:rPr lang="zh-CN" sz="2400" b="1" kern="100" dirty="0">
                    <a:solidFill>
                      <a:schemeClr val="bg1"/>
                    </a:solidFill>
                    <a:latin typeface="仿宋" panose="02010609060101010101" charset="-122"/>
                    <a:ea typeface="仿宋" panose="02010609060101010101" charset="-122"/>
                    <a:cs typeface="Times New Roman" panose="02020603050405020304" pitchFamily="18" charset="0"/>
                  </a:rPr>
                  <a:t>研学平台</a:t>
                </a:r>
                <a:r>
                  <a:rPr lang="zh-CN" sz="2400" b="1" kern="100" dirty="0">
                    <a:solidFill>
                      <a:schemeClr val="bg1"/>
                    </a:solidFill>
                    <a:latin typeface="仿宋" panose="02010609060101010101" charset="-122"/>
                    <a:ea typeface="仿宋" panose="02010609060101010101" charset="-122"/>
                    <a:cs typeface="Times New Roman" panose="02020603050405020304" pitchFamily="18" charset="0"/>
                    <a:sym typeface="+mn-ea"/>
                  </a:rPr>
                  <a:t>是什么</a:t>
                </a:r>
                <a:r>
                  <a:rPr lang="zh-CN" sz="2400" b="1" kern="100" dirty="0">
                    <a:solidFill>
                      <a:schemeClr val="bg1"/>
                    </a:solidFill>
                    <a:latin typeface="仿宋" panose="02010609060101010101" charset="-122"/>
                    <a:ea typeface="仿宋" panose="02010609060101010101" charset="-122"/>
                    <a:cs typeface="Times New Roman" panose="02020603050405020304" pitchFamily="18" charset="0"/>
                  </a:rPr>
                  <a:t>？</a:t>
                </a:r>
              </a:p>
            </p:txBody>
          </p:sp>
        </p:grpSp>
        <p:sp>
          <p:nvSpPr>
            <p:cNvPr id="88" name="下箭头 87"/>
            <p:cNvSpPr/>
            <p:nvPr/>
          </p:nvSpPr>
          <p:spPr>
            <a:xfrm rot="16200000">
              <a:off x="2106" y="3096"/>
              <a:ext cx="907" cy="1070"/>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rtlCol="0" anchor="ctr"/>
            <a:lstStyle/>
            <a:p>
              <a:pPr algn="ctr"/>
              <a:endParaRPr lang="zh-CN" altLang="en-US" b="1">
                <a:latin typeface="仿宋" panose="02010609060101010101" charset="-122"/>
                <a:ea typeface="仿宋" panose="02010609060101010101" charset="-122"/>
              </a:endParaRPr>
            </a:p>
          </p:txBody>
        </p:sp>
      </p:grpSp>
      <p:grpSp>
        <p:nvGrpSpPr>
          <p:cNvPr id="17" name="组合 16"/>
          <p:cNvGrpSpPr/>
          <p:nvPr/>
        </p:nvGrpSpPr>
        <p:grpSpPr>
          <a:xfrm>
            <a:off x="2159636" y="5261610"/>
            <a:ext cx="3672422" cy="676275"/>
            <a:chOff x="3401" y="8286"/>
            <a:chExt cx="8758" cy="1065"/>
          </a:xfrm>
        </p:grpSpPr>
        <p:sp>
          <p:nvSpPr>
            <p:cNvPr id="4" name="圆角矩形 3"/>
            <p:cNvSpPr/>
            <p:nvPr/>
          </p:nvSpPr>
          <p:spPr>
            <a:xfrm>
              <a:off x="3401" y="8438"/>
              <a:ext cx="1208" cy="806"/>
            </a:xfrm>
            <a:prstGeom prst="roundRect">
              <a:avLst/>
            </a:prstGeom>
            <a:solidFill>
              <a:schemeClr val="bg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b="1" dirty="0">
                  <a:latin typeface="仿宋" panose="02010609060101010101" charset="-122"/>
                  <a:ea typeface="仿宋" panose="02010609060101010101" charset="-122"/>
                  <a:cs typeface="Arial Unicode MS" panose="020B0604020202020204" pitchFamily="34" charset="-122"/>
                </a:rPr>
                <a:t>3</a:t>
              </a:r>
            </a:p>
          </p:txBody>
        </p:sp>
        <p:grpSp>
          <p:nvGrpSpPr>
            <p:cNvPr id="7" name="组合 6"/>
            <p:cNvGrpSpPr/>
            <p:nvPr/>
          </p:nvGrpSpPr>
          <p:grpSpPr>
            <a:xfrm>
              <a:off x="5137" y="8286"/>
              <a:ext cx="7022" cy="1065"/>
              <a:chOff x="6519333" y="4170568"/>
              <a:chExt cx="2728682" cy="511504"/>
            </a:xfrm>
          </p:grpSpPr>
          <p:sp>
            <p:nvSpPr>
              <p:cNvPr id="8" name="圆角矩形 7"/>
              <p:cNvSpPr/>
              <p:nvPr/>
            </p:nvSpPr>
            <p:spPr>
              <a:xfrm>
                <a:off x="6519333" y="4170568"/>
                <a:ext cx="2663045" cy="511504"/>
              </a:xfrm>
              <a:prstGeom prst="roundRect">
                <a:avLst/>
              </a:prstGeom>
              <a:solidFill>
                <a:schemeClr val="bg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b="1" dirty="0">
                  <a:latin typeface="仿宋" panose="02010609060101010101" charset="-122"/>
                  <a:ea typeface="仿宋" panose="02010609060101010101" charset="-122"/>
                  <a:cs typeface="Arial Unicode MS" panose="020B0604020202020204" pitchFamily="34" charset="-122"/>
                </a:endParaRPr>
              </a:p>
            </p:txBody>
          </p:sp>
          <p:sp>
            <p:nvSpPr>
              <p:cNvPr id="9" name="矩形 8"/>
              <p:cNvSpPr/>
              <p:nvPr/>
            </p:nvSpPr>
            <p:spPr>
              <a:xfrm>
                <a:off x="6584395" y="4229333"/>
                <a:ext cx="2663620" cy="371261"/>
              </a:xfrm>
              <a:prstGeom prst="rect">
                <a:avLst/>
              </a:prstGeom>
            </p:spPr>
            <p:txBody>
              <a:bodyPr wrap="square" lIns="121960" tIns="60980" rIns="121960" bIns="60980">
                <a:spAutoFit/>
              </a:bodyPr>
              <a:lstStyle/>
              <a:p>
                <a:pPr>
                  <a:defRPr/>
                </a:pPr>
                <a:r>
                  <a:rPr lang="zh-CN" sz="2400" b="1" kern="100" dirty="0">
                    <a:solidFill>
                      <a:schemeClr val="bg1"/>
                    </a:solidFill>
                    <a:latin typeface="仿宋" panose="02010609060101010101" charset="-122"/>
                    <a:ea typeface="仿宋" panose="02010609060101010101" charset="-122"/>
                    <a:cs typeface="Times New Roman" panose="02020603050405020304" pitchFamily="18" charset="0"/>
                  </a:rPr>
                  <a:t>研学平台适用</a:t>
                </a:r>
                <a:r>
                  <a:rPr lang="zh-CN" sz="2400" b="1" kern="100" dirty="0" smtClean="0">
                    <a:solidFill>
                      <a:schemeClr val="bg1"/>
                    </a:solidFill>
                    <a:latin typeface="仿宋" panose="02010609060101010101" charset="-122"/>
                    <a:ea typeface="仿宋" panose="02010609060101010101" charset="-122"/>
                    <a:cs typeface="Times New Roman" panose="02020603050405020304" pitchFamily="18" charset="0"/>
                  </a:rPr>
                  <a:t>人群</a:t>
                </a:r>
                <a:endParaRPr lang="zh-CN" sz="2400" b="1" kern="100" dirty="0">
                  <a:solidFill>
                    <a:schemeClr val="bg1"/>
                  </a:solidFill>
                  <a:latin typeface="仿宋" panose="02010609060101010101" charset="-122"/>
                  <a:ea typeface="仿宋" panose="02010609060101010101" charset="-122"/>
                  <a:cs typeface="Times New Roman" panose="02020603050405020304" pitchFamily="18" charset="0"/>
                </a:endParaRPr>
              </a:p>
            </p:txBody>
          </p:sp>
        </p:grpSp>
      </p:grpSp>
      <p:sp>
        <p:nvSpPr>
          <p:cNvPr id="10" name="圆角矩形 9"/>
          <p:cNvSpPr/>
          <p:nvPr/>
        </p:nvSpPr>
        <p:spPr>
          <a:xfrm>
            <a:off x="8742680" y="1932305"/>
            <a:ext cx="1487170" cy="69596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zh-CN" altLang="en-US" sz="2400" b="1" dirty="0">
                <a:latin typeface="仿宋" panose="02010609060101010101" charset="-122"/>
                <a:ea typeface="仿宋" panose="02010609060101010101" charset="-122"/>
                <a:cs typeface="Arial Unicode MS" panose="020B0604020202020204" pitchFamily="34" charset="-122"/>
              </a:rPr>
              <a:t>是什么？</a:t>
            </a:r>
          </a:p>
        </p:txBody>
      </p:sp>
      <p:grpSp>
        <p:nvGrpSpPr>
          <p:cNvPr id="18" name="组合 17"/>
          <p:cNvGrpSpPr/>
          <p:nvPr/>
        </p:nvGrpSpPr>
        <p:grpSpPr>
          <a:xfrm>
            <a:off x="8460105" y="2790190"/>
            <a:ext cx="2052320" cy="1499870"/>
            <a:chOff x="13323" y="4394"/>
            <a:chExt cx="3232" cy="2362"/>
          </a:xfrm>
        </p:grpSpPr>
        <p:sp>
          <p:nvSpPr>
            <p:cNvPr id="11" name="圆角矩形 10"/>
            <p:cNvSpPr/>
            <p:nvPr/>
          </p:nvSpPr>
          <p:spPr>
            <a:xfrm>
              <a:off x="13323" y="5660"/>
              <a:ext cx="3232" cy="1096"/>
            </a:xfrm>
            <a:prstGeom prst="roundRect">
              <a:avLst/>
            </a:prstGeom>
            <a:solidFill>
              <a:schemeClr val="bg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zh-CN" altLang="en-US" sz="2400" b="1" dirty="0">
                  <a:latin typeface="仿宋" panose="02010609060101010101" charset="-122"/>
                  <a:ea typeface="仿宋" panose="02010609060101010101" charset="-122"/>
                  <a:cs typeface="Arial Unicode MS" panose="020B0604020202020204" pitchFamily="34" charset="-122"/>
                </a:rPr>
                <a:t>干什么用的？</a:t>
              </a:r>
            </a:p>
          </p:txBody>
        </p:sp>
        <p:sp>
          <p:nvSpPr>
            <p:cNvPr id="13" name="下箭头 12"/>
            <p:cNvSpPr/>
            <p:nvPr/>
          </p:nvSpPr>
          <p:spPr>
            <a:xfrm>
              <a:off x="14433" y="4394"/>
              <a:ext cx="1012" cy="1012"/>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p:cNvGrpSpPr/>
          <p:nvPr/>
        </p:nvGrpSpPr>
        <p:grpSpPr>
          <a:xfrm>
            <a:off x="8742680" y="4451350"/>
            <a:ext cx="1521460" cy="1500505"/>
            <a:chOff x="13768" y="7010"/>
            <a:chExt cx="2396" cy="2363"/>
          </a:xfrm>
        </p:grpSpPr>
        <p:sp>
          <p:nvSpPr>
            <p:cNvPr id="12" name="圆角矩形 11"/>
            <p:cNvSpPr/>
            <p:nvPr/>
          </p:nvSpPr>
          <p:spPr>
            <a:xfrm>
              <a:off x="13768" y="8277"/>
              <a:ext cx="2396" cy="1096"/>
            </a:xfrm>
            <a:prstGeom prst="roundRect">
              <a:avLst/>
            </a:prstGeom>
            <a:solidFill>
              <a:schemeClr val="bg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zh-CN" altLang="en-US" sz="2400" b="1" dirty="0">
                  <a:latin typeface="仿宋" panose="02010609060101010101" charset="-122"/>
                  <a:ea typeface="仿宋" panose="02010609060101010101" charset="-122"/>
                  <a:cs typeface="Arial Unicode MS" panose="020B0604020202020204" pitchFamily="34" charset="-122"/>
                </a:rPr>
                <a:t>给谁</a:t>
              </a:r>
              <a:r>
                <a:rPr lang="zh-CN" altLang="en-US" sz="2400" b="1" dirty="0" smtClean="0">
                  <a:latin typeface="仿宋" panose="02010609060101010101" charset="-122"/>
                  <a:ea typeface="仿宋" panose="02010609060101010101" charset="-122"/>
                  <a:cs typeface="Arial Unicode MS" panose="020B0604020202020204" pitchFamily="34" charset="-122"/>
                </a:rPr>
                <a:t>用</a:t>
              </a:r>
              <a:endParaRPr lang="zh-CN" altLang="en-US" sz="2400" b="1" dirty="0">
                <a:latin typeface="仿宋" panose="02010609060101010101" charset="-122"/>
                <a:ea typeface="仿宋" panose="02010609060101010101" charset="-122"/>
                <a:cs typeface="Arial Unicode MS" panose="020B0604020202020204" pitchFamily="34" charset="-122"/>
              </a:endParaRPr>
            </a:p>
          </p:txBody>
        </p:sp>
        <p:sp>
          <p:nvSpPr>
            <p:cNvPr id="14" name="下箭头 13"/>
            <p:cNvSpPr/>
            <p:nvPr/>
          </p:nvSpPr>
          <p:spPr>
            <a:xfrm>
              <a:off x="14433" y="7010"/>
              <a:ext cx="1012" cy="1012"/>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1"/>
          <p:cNvPicPr>
            <a:picLocks noChangeAspect="1"/>
          </p:cNvPicPr>
          <p:nvPr/>
        </p:nvPicPr>
        <p:blipFill>
          <a:blip r:embed="rId6"/>
          <a:srcRect l="10094" t="20896" r="9842" b="30789"/>
          <a:stretch>
            <a:fillRect/>
          </a:stretch>
        </p:blipFill>
        <p:spPr>
          <a:xfrm>
            <a:off x="9850120" y="142240"/>
            <a:ext cx="2226310" cy="855980"/>
          </a:xfrm>
          <a:prstGeom prst="rect">
            <a:avLst/>
          </a:prstGeom>
        </p:spPr>
      </p:pic>
      <p:cxnSp>
        <p:nvCxnSpPr>
          <p:cNvPr id="6" name="直接连接符 5"/>
          <p:cNvCxnSpPr/>
          <p:nvPr/>
        </p:nvCxnSpPr>
        <p:spPr>
          <a:xfrm flipH="1">
            <a:off x="8890" y="1135380"/>
            <a:ext cx="12174220" cy="1905"/>
          </a:xfrm>
          <a:prstGeom prst="line">
            <a:avLst/>
          </a:prstGeom>
          <a:ln w="28575"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3" name="TextBox 86"/>
          <p:cNvSpPr txBox="1"/>
          <p:nvPr/>
        </p:nvSpPr>
        <p:spPr>
          <a:xfrm>
            <a:off x="469265" y="323850"/>
            <a:ext cx="8123555" cy="674370"/>
          </a:xfrm>
          <a:prstGeom prst="rect">
            <a:avLst/>
          </a:prstGeom>
          <a:noFill/>
        </p:spPr>
        <p:txBody>
          <a:bodyPr wrap="square" lIns="121880" tIns="60938" rIns="121880" bIns="60938">
            <a:spAutoFit/>
          </a:bodyPr>
          <a:lstStyle/>
          <a:p>
            <a:pPr algn="l">
              <a:defRPr/>
            </a:pPr>
            <a:r>
              <a:rPr lang="en-US" altLang="zh-CN" sz="3600" b="1" spc="200" dirty="0">
                <a:solidFill>
                  <a:schemeClr val="tx1"/>
                </a:solidFill>
                <a:latin typeface="仿宋" panose="02010609060101010101" charset="-122"/>
                <a:ea typeface="仿宋" panose="02010609060101010101" charset="-122"/>
              </a:rPr>
              <a:t>2.4 ECSP-</a:t>
            </a:r>
            <a:r>
              <a:rPr lang="zh-CN" sz="3600" b="1" spc="200" dirty="0">
                <a:latin typeface="仿宋" panose="02010609060101010101" charset="-122"/>
                <a:ea typeface="仿宋" panose="02010609060101010101" charset="-122"/>
              </a:rPr>
              <a:t>基于XML的</a:t>
            </a:r>
            <a:r>
              <a:rPr lang="zh-CN" sz="3600" b="1" spc="200" dirty="0">
                <a:solidFill>
                  <a:srgbClr val="C00000"/>
                </a:solidFill>
                <a:latin typeface="仿宋" panose="02010609060101010101" charset="-122"/>
                <a:ea typeface="仿宋" panose="02010609060101010101" charset="-122"/>
              </a:rPr>
              <a:t>在线编辑创作</a:t>
            </a:r>
          </a:p>
        </p:txBody>
      </p:sp>
      <p:grpSp>
        <p:nvGrpSpPr>
          <p:cNvPr id="35" name="组合 34"/>
          <p:cNvGrpSpPr/>
          <p:nvPr/>
        </p:nvGrpSpPr>
        <p:grpSpPr>
          <a:xfrm>
            <a:off x="671830" y="2330450"/>
            <a:ext cx="7045960" cy="2913380"/>
            <a:chOff x="1058" y="3670"/>
            <a:chExt cx="11096" cy="4588"/>
          </a:xfrm>
        </p:grpSpPr>
        <p:sp>
          <p:nvSpPr>
            <p:cNvPr id="9" name="矩形 15"/>
            <p:cNvSpPr>
              <a:spLocks noChangeArrowheads="1"/>
            </p:cNvSpPr>
            <p:nvPr/>
          </p:nvSpPr>
          <p:spPr bwMode="auto">
            <a:xfrm>
              <a:off x="1058" y="3670"/>
              <a:ext cx="5108" cy="1906"/>
            </a:xfrm>
            <a:prstGeom prst="rect">
              <a:avLst/>
            </a:prstGeom>
            <a:solidFill>
              <a:schemeClr val="tx2">
                <a:lumMod val="60000"/>
                <a:lumOff val="4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2000" b="1" dirty="0">
                  <a:solidFill>
                    <a:prstClr val="white"/>
                  </a:solidFill>
                  <a:latin typeface="仿宋" panose="02010609060101010101" charset="-122"/>
                  <a:ea typeface="仿宋" panose="02010609060101010101" charset="-122"/>
                </a:rPr>
                <a:t>提供各种学习成果撰写模板（调研报告、文献综述报告等）</a:t>
              </a:r>
            </a:p>
          </p:txBody>
        </p:sp>
        <p:sp>
          <p:nvSpPr>
            <p:cNvPr id="14" name="矩形 15"/>
            <p:cNvSpPr>
              <a:spLocks noChangeArrowheads="1"/>
            </p:cNvSpPr>
            <p:nvPr/>
          </p:nvSpPr>
          <p:spPr bwMode="auto">
            <a:xfrm>
              <a:off x="1058" y="6340"/>
              <a:ext cx="5108" cy="1918"/>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2000" b="1" dirty="0">
                  <a:solidFill>
                    <a:prstClr val="white"/>
                  </a:solidFill>
                  <a:latin typeface="仿宋" panose="02010609060101010101" charset="-122"/>
                  <a:ea typeface="仿宋" panose="02010609060101010101" charset="-122"/>
                </a:rPr>
                <a:t>基于</a:t>
              </a:r>
              <a:r>
                <a:rPr lang="en-US" altLang="zh-CN" sz="2000" b="1" dirty="0">
                  <a:solidFill>
                    <a:prstClr val="white"/>
                  </a:solidFill>
                  <a:latin typeface="仿宋" panose="02010609060101010101" charset="-122"/>
                  <a:ea typeface="仿宋" panose="02010609060101010101" charset="-122"/>
                </a:rPr>
                <a:t>XML</a:t>
              </a:r>
              <a:r>
                <a:rPr lang="zh-CN" altLang="en-US" sz="2000" b="1" dirty="0">
                  <a:solidFill>
                    <a:prstClr val="white"/>
                  </a:solidFill>
                  <a:latin typeface="仿宋" panose="02010609060101010101" charset="-122"/>
                  <a:ea typeface="仿宋" panose="02010609060101010101" charset="-122"/>
                </a:rPr>
                <a:t>编辑器，可多格式（</a:t>
              </a:r>
              <a:r>
                <a:rPr lang="en-US" altLang="zh-CN" sz="2000" b="1" dirty="0">
                  <a:solidFill>
                    <a:prstClr val="white"/>
                  </a:solidFill>
                  <a:latin typeface="仿宋" panose="02010609060101010101" charset="-122"/>
                  <a:ea typeface="仿宋" panose="02010609060101010101" charset="-122"/>
                </a:rPr>
                <a:t>PDF</a:t>
              </a:r>
              <a:r>
                <a:rPr lang="zh-CN" altLang="en-US" sz="2000" b="1" dirty="0">
                  <a:solidFill>
                    <a:prstClr val="white"/>
                  </a:solidFill>
                  <a:latin typeface="仿宋" panose="02010609060101010101" charset="-122"/>
                  <a:ea typeface="仿宋" panose="02010609060101010101" charset="-122"/>
                </a:rPr>
                <a:t>、</a:t>
              </a:r>
              <a:r>
                <a:rPr lang="en-US" altLang="zh-CN" sz="2000" b="1" dirty="0">
                  <a:solidFill>
                    <a:prstClr val="white"/>
                  </a:solidFill>
                  <a:latin typeface="仿宋" panose="02010609060101010101" charset="-122"/>
                  <a:ea typeface="仿宋" panose="02010609060101010101" charset="-122"/>
                </a:rPr>
                <a:t>CAJ</a:t>
              </a:r>
              <a:r>
                <a:rPr lang="zh-CN" altLang="en-US" sz="2000" b="1" dirty="0">
                  <a:solidFill>
                    <a:prstClr val="white"/>
                  </a:solidFill>
                  <a:latin typeface="仿宋" panose="02010609060101010101" charset="-122"/>
                  <a:ea typeface="仿宋" panose="02010609060101010101" charset="-122"/>
                </a:rPr>
                <a:t>等）输出作品和投稿</a:t>
              </a:r>
            </a:p>
          </p:txBody>
        </p:sp>
        <p:sp>
          <p:nvSpPr>
            <p:cNvPr id="15" name="矩形 15"/>
            <p:cNvSpPr>
              <a:spLocks noChangeArrowheads="1"/>
            </p:cNvSpPr>
            <p:nvPr/>
          </p:nvSpPr>
          <p:spPr bwMode="auto">
            <a:xfrm>
              <a:off x="7046" y="3670"/>
              <a:ext cx="5108" cy="1906"/>
            </a:xfrm>
            <a:prstGeom prst="rect">
              <a:avLst/>
            </a:prstGeom>
            <a:solidFill>
              <a:schemeClr val="accent6"/>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2000" b="1" dirty="0" smtClean="0">
                  <a:solidFill>
                    <a:prstClr val="white"/>
                  </a:solidFill>
                  <a:latin typeface="仿宋" panose="02010609060101010101" charset="-122"/>
                  <a:ea typeface="仿宋" panose="02010609060101010101" charset="-122"/>
                </a:rPr>
                <a:t>文摘、笔记、网盘资料等可</a:t>
              </a:r>
              <a:r>
                <a:rPr lang="zh-CN" altLang="en-US" sz="2000" b="1" dirty="0">
                  <a:solidFill>
                    <a:prstClr val="white"/>
                  </a:solidFill>
                  <a:latin typeface="仿宋" panose="02010609060101010101" charset="-122"/>
                  <a:ea typeface="仿宋" panose="02010609060101010101" charset="-122"/>
                </a:rPr>
                <a:t>作为创作素材直接引用</a:t>
              </a:r>
            </a:p>
          </p:txBody>
        </p:sp>
        <p:sp>
          <p:nvSpPr>
            <p:cNvPr id="16" name="矩形 15"/>
            <p:cNvSpPr>
              <a:spLocks noChangeArrowheads="1"/>
            </p:cNvSpPr>
            <p:nvPr/>
          </p:nvSpPr>
          <p:spPr bwMode="auto">
            <a:xfrm>
              <a:off x="7046" y="6340"/>
              <a:ext cx="5108" cy="1917"/>
            </a:xfrm>
            <a:prstGeom prst="rect">
              <a:avLst/>
            </a:prstGeom>
            <a:solidFill>
              <a:srgbClr val="00B0F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2000" b="1" dirty="0" smtClean="0">
                  <a:solidFill>
                    <a:prstClr val="white"/>
                  </a:solidFill>
                  <a:latin typeface="仿宋" panose="02010609060101010101" charset="-122"/>
                  <a:ea typeface="仿宋" panose="02010609060101010101" charset="-122"/>
                </a:rPr>
                <a:t> 创新</a:t>
              </a:r>
              <a:r>
                <a:rPr lang="zh-CN" altLang="en-US" sz="2000" b="1" dirty="0">
                  <a:solidFill>
                    <a:prstClr val="white"/>
                  </a:solidFill>
                  <a:latin typeface="仿宋" panose="02010609060101010101" charset="-122"/>
                  <a:ea typeface="仿宋" panose="02010609060101010101" charset="-122"/>
                </a:rPr>
                <a:t>成果直接对接采编平台，实现一键式投稿</a:t>
              </a:r>
            </a:p>
          </p:txBody>
        </p:sp>
        <p:cxnSp>
          <p:nvCxnSpPr>
            <p:cNvPr id="28" name="直接箭头连接符 27"/>
            <p:cNvCxnSpPr>
              <a:stCxn id="9" idx="3"/>
              <a:endCxn id="15" idx="1"/>
            </p:cNvCxnSpPr>
            <p:nvPr/>
          </p:nvCxnSpPr>
          <p:spPr>
            <a:xfrm>
              <a:off x="6166" y="4623"/>
              <a:ext cx="880" cy="0"/>
            </a:xfrm>
            <a:prstGeom prst="straightConnector1">
              <a:avLst/>
            </a:prstGeom>
            <a:ln w="28575" cmpd="sng">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9" name="肘形连接符 28"/>
            <p:cNvCxnSpPr>
              <a:stCxn id="15" idx="2"/>
              <a:endCxn id="14" idx="0"/>
            </p:cNvCxnSpPr>
            <p:nvPr/>
          </p:nvCxnSpPr>
          <p:spPr>
            <a:xfrm rot="5400000">
              <a:off x="6224" y="2964"/>
              <a:ext cx="764" cy="5988"/>
            </a:xfrm>
            <a:prstGeom prst="bentConnector3">
              <a:avLst>
                <a:gd name="adj1" fmla="val 50000"/>
              </a:avLst>
            </a:prstGeom>
            <a:ln w="28575" cmpd="sng">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a:stCxn id="14" idx="3"/>
              <a:endCxn id="16" idx="1"/>
            </p:cNvCxnSpPr>
            <p:nvPr/>
          </p:nvCxnSpPr>
          <p:spPr>
            <a:xfrm>
              <a:off x="6166" y="7299"/>
              <a:ext cx="880" cy="0"/>
            </a:xfrm>
            <a:prstGeom prst="straightConnector1">
              <a:avLst/>
            </a:prstGeom>
            <a:ln w="28575" cmpd="sng">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cxnSp>
      </p:grpSp>
      <p:grpSp>
        <p:nvGrpSpPr>
          <p:cNvPr id="36" name="组合 35"/>
          <p:cNvGrpSpPr/>
          <p:nvPr/>
        </p:nvGrpSpPr>
        <p:grpSpPr>
          <a:xfrm>
            <a:off x="7717790" y="1671320"/>
            <a:ext cx="3742690" cy="4499610"/>
            <a:chOff x="12154" y="2632"/>
            <a:chExt cx="5894" cy="7086"/>
          </a:xfrm>
        </p:grpSpPr>
        <p:grpSp>
          <p:nvGrpSpPr>
            <p:cNvPr id="33" name="组合 32"/>
            <p:cNvGrpSpPr/>
            <p:nvPr/>
          </p:nvGrpSpPr>
          <p:grpSpPr>
            <a:xfrm>
              <a:off x="14138" y="2632"/>
              <a:ext cx="3910" cy="7086"/>
              <a:chOff x="14138" y="2355"/>
              <a:chExt cx="3910" cy="7086"/>
            </a:xfrm>
          </p:grpSpPr>
          <p:sp>
            <p:nvSpPr>
              <p:cNvPr id="17" name="MH_SubTitle_1"/>
              <p:cNvSpPr>
                <a:spLocks noChangeArrowheads="1"/>
              </p:cNvSpPr>
              <p:nvPr>
                <p:custDataLst>
                  <p:tags r:id="rId1"/>
                </p:custDataLst>
              </p:nvPr>
            </p:nvSpPr>
            <p:spPr bwMode="auto">
              <a:xfrm>
                <a:off x="14474" y="2559"/>
                <a:ext cx="3239" cy="1230"/>
              </a:xfrm>
              <a:prstGeom prst="rect">
                <a:avLst/>
              </a:prstGeom>
              <a:solidFill>
                <a:srgbClr val="BDAFAF">
                  <a:alpha val="3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8000" tIns="48000" rIns="48000" bIns="48000" anchor="ctr"/>
              <a:lstStyle/>
              <a:p>
                <a:pPr algn="ctr"/>
                <a:r>
                  <a:rPr lang="zh-CN" altLang="en-US" sz="2400" b="1" dirty="0">
                    <a:solidFill>
                      <a:srgbClr val="0070C0"/>
                    </a:solidFill>
                    <a:latin typeface="仿宋" panose="02010609060101010101" charset="-122"/>
                    <a:ea typeface="仿宋" panose="02010609060101010101" charset="-122"/>
                  </a:rPr>
                  <a:t>内容创作</a:t>
                </a:r>
              </a:p>
            </p:txBody>
          </p:sp>
          <p:sp>
            <p:nvSpPr>
              <p:cNvPr id="18" name="MH_SubTitle_2"/>
              <p:cNvSpPr>
                <a:spLocks noChangeArrowheads="1"/>
              </p:cNvSpPr>
              <p:nvPr>
                <p:custDataLst>
                  <p:tags r:id="rId2"/>
                </p:custDataLst>
              </p:nvPr>
            </p:nvSpPr>
            <p:spPr bwMode="auto">
              <a:xfrm>
                <a:off x="14474" y="4411"/>
                <a:ext cx="3239" cy="1165"/>
              </a:xfrm>
              <a:prstGeom prst="rect">
                <a:avLst/>
              </a:prstGeom>
              <a:solidFill>
                <a:srgbClr val="BDAFAF">
                  <a:alpha val="3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8000" tIns="48000" rIns="48000" bIns="48000" anchor="ctr"/>
              <a:lstStyle/>
              <a:p>
                <a:pPr algn="ctr"/>
                <a:r>
                  <a:rPr lang="zh-CN" altLang="en-US" sz="2400" b="1" dirty="0">
                    <a:solidFill>
                      <a:srgbClr val="0070C0"/>
                    </a:solidFill>
                    <a:latin typeface="仿宋" panose="02010609060101010101" charset="-122"/>
                    <a:ea typeface="仿宋" panose="02010609060101010101" charset="-122"/>
                  </a:rPr>
                  <a:t>选期刊</a:t>
                </a:r>
              </a:p>
            </p:txBody>
          </p:sp>
          <p:cxnSp>
            <p:nvCxnSpPr>
              <p:cNvPr id="19" name="直接箭头连接符 18"/>
              <p:cNvCxnSpPr/>
              <p:nvPr/>
            </p:nvCxnSpPr>
            <p:spPr>
              <a:xfrm>
                <a:off x="16093" y="3743"/>
                <a:ext cx="0" cy="66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0" name="MH_SubTitle_2"/>
              <p:cNvSpPr>
                <a:spLocks noChangeArrowheads="1"/>
              </p:cNvSpPr>
              <p:nvPr>
                <p:custDataLst>
                  <p:tags r:id="rId3"/>
                </p:custDataLst>
              </p:nvPr>
            </p:nvSpPr>
            <p:spPr bwMode="auto">
              <a:xfrm>
                <a:off x="14475" y="6226"/>
                <a:ext cx="3238" cy="1226"/>
              </a:xfrm>
              <a:prstGeom prst="rect">
                <a:avLst/>
              </a:prstGeom>
              <a:solidFill>
                <a:srgbClr val="BDAFAF">
                  <a:alpha val="3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8000" tIns="48000" rIns="48000" bIns="48000" anchor="ctr"/>
              <a:lstStyle/>
              <a:p>
                <a:pPr algn="ctr"/>
                <a:r>
                  <a:rPr lang="zh-CN" altLang="en-US" sz="2400" b="1" dirty="0">
                    <a:solidFill>
                      <a:srgbClr val="0070C0"/>
                    </a:solidFill>
                    <a:latin typeface="仿宋" panose="02010609060101010101" charset="-122"/>
                    <a:ea typeface="仿宋" panose="02010609060101010101" charset="-122"/>
                  </a:rPr>
                  <a:t>版面排版</a:t>
                </a:r>
              </a:p>
            </p:txBody>
          </p:sp>
          <p:cxnSp>
            <p:nvCxnSpPr>
              <p:cNvPr id="21" name="直接箭头连接符 20"/>
              <p:cNvCxnSpPr/>
              <p:nvPr/>
            </p:nvCxnSpPr>
            <p:spPr>
              <a:xfrm>
                <a:off x="16093" y="5576"/>
                <a:ext cx="0" cy="70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2" name="直接箭头连接符 21"/>
              <p:cNvCxnSpPr/>
              <p:nvPr/>
            </p:nvCxnSpPr>
            <p:spPr>
              <a:xfrm>
                <a:off x="16093" y="7452"/>
                <a:ext cx="0" cy="52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3" name="MH_SubTitle_2"/>
              <p:cNvSpPr>
                <a:spLocks noChangeArrowheads="1"/>
              </p:cNvSpPr>
              <p:nvPr>
                <p:custDataLst>
                  <p:tags r:id="rId4"/>
                </p:custDataLst>
              </p:nvPr>
            </p:nvSpPr>
            <p:spPr bwMode="auto">
              <a:xfrm>
                <a:off x="14474" y="8020"/>
                <a:ext cx="3239" cy="1226"/>
              </a:xfrm>
              <a:prstGeom prst="rect">
                <a:avLst/>
              </a:prstGeom>
              <a:solidFill>
                <a:srgbClr val="BDAFAF">
                  <a:alpha val="3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8000" tIns="48000" rIns="48000" bIns="48000" anchor="ctr"/>
              <a:lstStyle/>
              <a:p>
                <a:pPr algn="ctr"/>
                <a:r>
                  <a:rPr lang="zh-CN" altLang="en-US" sz="2400" b="1" dirty="0">
                    <a:solidFill>
                      <a:srgbClr val="0070C0"/>
                    </a:solidFill>
                    <a:latin typeface="仿宋" panose="02010609060101010101" charset="-122"/>
                    <a:ea typeface="仿宋" panose="02010609060101010101" charset="-122"/>
                  </a:rPr>
                  <a:t>稿件投送</a:t>
                </a:r>
              </a:p>
            </p:txBody>
          </p:sp>
          <p:sp>
            <p:nvSpPr>
              <p:cNvPr id="31" name="矩形 30"/>
              <p:cNvSpPr/>
              <p:nvPr/>
            </p:nvSpPr>
            <p:spPr>
              <a:xfrm>
                <a:off x="14138" y="2355"/>
                <a:ext cx="3910" cy="7086"/>
              </a:xfrm>
              <a:prstGeom prst="rect">
                <a:avLst/>
              </a:prstGeom>
              <a:noFill/>
              <a:ln w="28575" cap="flat" cmpd="sng" algn="ctr">
                <a:solidFill>
                  <a:srgbClr val="0070C0"/>
                </a:solidFill>
                <a:prstDash val="sysDash"/>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grpSp>
        <p:cxnSp>
          <p:nvCxnSpPr>
            <p:cNvPr id="32" name="直接箭头连接符 31"/>
            <p:cNvCxnSpPr>
              <a:stCxn id="16" idx="3"/>
              <a:endCxn id="31" idx="1"/>
            </p:cNvCxnSpPr>
            <p:nvPr/>
          </p:nvCxnSpPr>
          <p:spPr>
            <a:xfrm flipV="1">
              <a:off x="12154" y="6175"/>
              <a:ext cx="1984" cy="1124"/>
            </a:xfrm>
            <a:prstGeom prst="straightConnector1">
              <a:avLst/>
            </a:prstGeom>
            <a:ln w="28575" cmpd="sng">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12618" y="5376"/>
              <a:ext cx="1056" cy="2722"/>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fontAlgn="auto">
                <a:lnSpc>
                  <a:spcPct val="100000"/>
                </a:lnSpc>
                <a:buClr>
                  <a:srgbClr val="0070C0"/>
                </a:buClr>
              </a:pPr>
              <a:r>
                <a:rPr lang="zh-CN" altLang="en-US" sz="2400" b="1" dirty="0">
                  <a:solidFill>
                    <a:prstClr val="white"/>
                  </a:solidFill>
                  <a:latin typeface="仿宋" panose="02010609060101010101" charset="-122"/>
                  <a:ea typeface="仿宋" panose="02010609060101010101" charset="-122"/>
                </a:rPr>
                <a:t>采编平台</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up)">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15414" y="237738"/>
            <a:ext cx="3042920" cy="521970"/>
          </a:xfrm>
          <a:prstGeom prst="rect">
            <a:avLst/>
          </a:prstGeom>
        </p:spPr>
        <p:txBody>
          <a:bodyPr wrap="none">
            <a:spAutoFit/>
          </a:bodyPr>
          <a:lstStyle/>
          <a:p>
            <a:pPr algn="l"/>
            <a:r>
              <a:rPr sz="2800" b="1" dirty="0">
                <a:solidFill>
                  <a:srgbClr val="C00000"/>
                </a:solidFill>
                <a:latin typeface="仿宋" panose="02010609060101010101" charset="-122"/>
                <a:ea typeface="仿宋" panose="02010609060101010101" charset="-122"/>
              </a:rPr>
              <a:t>在线创作</a:t>
            </a:r>
            <a:r>
              <a:rPr sz="2800" b="1" dirty="0">
                <a:latin typeface="仿宋" panose="02010609060101010101" charset="-122"/>
                <a:ea typeface="仿宋" panose="02010609060101010101" charset="-122"/>
              </a:rPr>
              <a:t>学习成果</a:t>
            </a:r>
          </a:p>
        </p:txBody>
      </p:sp>
      <p:sp>
        <p:nvSpPr>
          <p:cNvPr id="3" name="KSO_Shape"/>
          <p:cNvSpPr/>
          <p:nvPr/>
        </p:nvSpPr>
        <p:spPr>
          <a:xfrm>
            <a:off x="129497" y="177918"/>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a:solidFill>
                  <a:srgbClr val="FFFFFF"/>
                </a:solidFill>
              </a:rPr>
              <a:t> </a:t>
            </a:r>
            <a:endParaRPr lang="zh-CN" altLang="en-US" sz="2400" dirty="0">
              <a:solidFill>
                <a:srgbClr val="FFFFFF"/>
              </a:solidFill>
            </a:endParaRPr>
          </a:p>
        </p:txBody>
      </p:sp>
      <p:pic>
        <p:nvPicPr>
          <p:cNvPr id="13" name="图片 12"/>
          <p:cNvPicPr>
            <a:picLocks noChangeAspect="1"/>
          </p:cNvPicPr>
          <p:nvPr/>
        </p:nvPicPr>
        <p:blipFill>
          <a:blip r:embed="rId2"/>
          <a:srcRect b="6021"/>
          <a:stretch>
            <a:fillRect/>
          </a:stretch>
        </p:blipFill>
        <p:spPr>
          <a:xfrm>
            <a:off x="304165" y="1004570"/>
            <a:ext cx="11583035" cy="5708650"/>
          </a:xfrm>
          <a:prstGeom prst="rect">
            <a:avLst/>
          </a:prstGeom>
        </p:spPr>
      </p:pic>
      <p:grpSp>
        <p:nvGrpSpPr>
          <p:cNvPr id="20" name="组合 19"/>
          <p:cNvGrpSpPr/>
          <p:nvPr/>
        </p:nvGrpSpPr>
        <p:grpSpPr>
          <a:xfrm>
            <a:off x="1157605" y="1219200"/>
            <a:ext cx="3415665" cy="849630"/>
            <a:chOff x="1823" y="1920"/>
            <a:chExt cx="5379" cy="1338"/>
          </a:xfrm>
        </p:grpSpPr>
        <p:sp>
          <p:nvSpPr>
            <p:cNvPr id="14" name="矩形 13"/>
            <p:cNvSpPr/>
            <p:nvPr/>
          </p:nvSpPr>
          <p:spPr>
            <a:xfrm>
              <a:off x="1823" y="2479"/>
              <a:ext cx="2592" cy="779"/>
            </a:xfrm>
            <a:prstGeom prst="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7" name="矩形标注 16"/>
            <p:cNvSpPr/>
            <p:nvPr/>
          </p:nvSpPr>
          <p:spPr>
            <a:xfrm>
              <a:off x="5036" y="1920"/>
              <a:ext cx="2166" cy="1338"/>
            </a:xfrm>
            <a:prstGeom prst="wedgeRectCallout">
              <a:avLst>
                <a:gd name="adj1" fmla="val -77377"/>
                <a:gd name="adj2" fmla="val 30512"/>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zh-CN" sz="2000" b="1" dirty="0">
                  <a:latin typeface="仿宋" panose="02010609060101010101" charset="-122"/>
                  <a:ea typeface="仿宋" panose="02010609060101010101" charset="-122"/>
                </a:rPr>
                <a:t>新建学习成果创作</a:t>
              </a:r>
              <a:r>
                <a:rPr lang="zh-CN" sz="2000" b="1" dirty="0">
                  <a:solidFill>
                    <a:schemeClr val="tx1"/>
                  </a:solidFill>
                  <a:latin typeface="仿宋" panose="02010609060101010101" charset="-122"/>
                  <a:ea typeface="仿宋" panose="02010609060101010101" charset="-122"/>
                </a:rPr>
                <a:t>；</a:t>
              </a:r>
            </a:p>
          </p:txBody>
        </p:sp>
      </p:grpSp>
      <p:grpSp>
        <p:nvGrpSpPr>
          <p:cNvPr id="21" name="组合 20"/>
          <p:cNvGrpSpPr/>
          <p:nvPr/>
        </p:nvGrpSpPr>
        <p:grpSpPr>
          <a:xfrm>
            <a:off x="3319780" y="1127125"/>
            <a:ext cx="8299450" cy="2062480"/>
            <a:chOff x="5228" y="1775"/>
            <a:chExt cx="13070" cy="3248"/>
          </a:xfrm>
        </p:grpSpPr>
        <p:sp>
          <p:nvSpPr>
            <p:cNvPr id="15" name="矩形 14"/>
            <p:cNvSpPr/>
            <p:nvPr/>
          </p:nvSpPr>
          <p:spPr>
            <a:xfrm>
              <a:off x="5228" y="3547"/>
              <a:ext cx="13070" cy="1476"/>
            </a:xfrm>
            <a:prstGeom prst="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8" name="矩形标注 17"/>
            <p:cNvSpPr/>
            <p:nvPr/>
          </p:nvSpPr>
          <p:spPr>
            <a:xfrm>
              <a:off x="11178" y="1775"/>
              <a:ext cx="4092" cy="1483"/>
            </a:xfrm>
            <a:prstGeom prst="wedgeRectCallout">
              <a:avLst>
                <a:gd name="adj1" fmla="val 26032"/>
                <a:gd name="adj2" fmla="val 66240"/>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zh-CN" sz="2000" b="1" dirty="0">
                  <a:latin typeface="仿宋" panose="02010609060101010101" charset="-122"/>
                  <a:ea typeface="仿宋" panose="02010609060101010101" charset="-122"/>
                </a:rPr>
                <a:t>可选择</a:t>
              </a:r>
              <a:r>
                <a:rPr lang="zh-CN" sz="2000" b="1" dirty="0">
                  <a:solidFill>
                    <a:srgbClr val="C00000"/>
                  </a:solidFill>
                  <a:latin typeface="仿宋" panose="02010609060101010101" charset="-122"/>
                  <a:ea typeface="仿宋" panose="02010609060101010101" charset="-122"/>
                </a:rPr>
                <a:t>系统模板</a:t>
              </a:r>
              <a:r>
                <a:rPr lang="zh-CN" sz="2000" b="1" dirty="0">
                  <a:latin typeface="仿宋" panose="02010609060101010101" charset="-122"/>
                  <a:ea typeface="仿宋" panose="02010609060101010101" charset="-122"/>
                </a:rPr>
                <a:t>也支持</a:t>
              </a:r>
              <a:r>
                <a:rPr lang="zh-CN" sz="2000" b="1" dirty="0">
                  <a:solidFill>
                    <a:srgbClr val="C00000"/>
                  </a:solidFill>
                  <a:latin typeface="仿宋" panose="02010609060101010101" charset="-122"/>
                  <a:ea typeface="仿宋" panose="02010609060101010101" charset="-122"/>
                </a:rPr>
                <a:t>个人模板</a:t>
              </a:r>
              <a:r>
                <a:rPr lang="zh-CN" sz="2000" b="1" dirty="0">
                  <a:latin typeface="仿宋" panose="02010609060101010101" charset="-122"/>
                  <a:ea typeface="仿宋" panose="02010609060101010101" charset="-122"/>
                </a:rPr>
                <a:t>上传使用</a:t>
              </a:r>
              <a:r>
                <a:rPr lang="zh-CN" sz="2000" b="1" dirty="0">
                  <a:solidFill>
                    <a:schemeClr val="tx1"/>
                  </a:solidFill>
                  <a:latin typeface="仿宋" panose="02010609060101010101" charset="-122"/>
                  <a:ea typeface="仿宋" panose="02010609060101010101" charset="-122"/>
                </a:rPr>
                <a:t>；</a:t>
              </a:r>
            </a:p>
          </p:txBody>
        </p:sp>
      </p:grpSp>
      <p:grpSp>
        <p:nvGrpSpPr>
          <p:cNvPr id="22" name="组合 21"/>
          <p:cNvGrpSpPr/>
          <p:nvPr/>
        </p:nvGrpSpPr>
        <p:grpSpPr>
          <a:xfrm>
            <a:off x="3319780" y="3445510"/>
            <a:ext cx="7457440" cy="2574290"/>
            <a:chOff x="5228" y="5426"/>
            <a:chExt cx="11744" cy="4054"/>
          </a:xfrm>
        </p:grpSpPr>
        <p:sp>
          <p:nvSpPr>
            <p:cNvPr id="16" name="矩形 15"/>
            <p:cNvSpPr/>
            <p:nvPr/>
          </p:nvSpPr>
          <p:spPr>
            <a:xfrm>
              <a:off x="5228" y="5426"/>
              <a:ext cx="9434" cy="4054"/>
            </a:xfrm>
            <a:prstGeom prst="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9" name="矩形标注 18"/>
            <p:cNvSpPr/>
            <p:nvPr/>
          </p:nvSpPr>
          <p:spPr>
            <a:xfrm>
              <a:off x="13724" y="6590"/>
              <a:ext cx="3248" cy="1339"/>
            </a:xfrm>
            <a:prstGeom prst="wedgeRectCallout">
              <a:avLst>
                <a:gd name="adj1" fmla="val -72598"/>
                <a:gd name="adj2" fmla="val 14002"/>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zh-CN" sz="2000" b="1" dirty="0">
                  <a:latin typeface="仿宋" panose="02010609060101010101" charset="-122"/>
                  <a:ea typeface="仿宋" panose="02010609060101010101" charset="-122"/>
                </a:rPr>
                <a:t>选中创作模板后即可开始创作</a:t>
              </a:r>
              <a:r>
                <a:rPr lang="zh-CN" sz="2000" b="1" dirty="0">
                  <a:solidFill>
                    <a:schemeClr val="tx1"/>
                  </a:solidFill>
                  <a:latin typeface="仿宋" panose="02010609060101010101" charset="-122"/>
                  <a:ea typeface="仿宋" panose="02010609060101010101" charset="-122"/>
                </a:rPr>
                <a:t>；</a:t>
              </a:r>
            </a:p>
          </p:txBody>
        </p:sp>
      </p:grpSp>
      <p:pic>
        <p:nvPicPr>
          <p:cNvPr id="23" name="图片 22"/>
          <p:cNvPicPr>
            <a:picLocks noChangeAspect="1"/>
          </p:cNvPicPr>
          <p:nvPr/>
        </p:nvPicPr>
        <p:blipFill>
          <a:blip r:embed="rId3"/>
          <a:srcRect t="648" b="3426"/>
          <a:stretch>
            <a:fillRect/>
          </a:stretch>
        </p:blipFill>
        <p:spPr>
          <a:xfrm>
            <a:off x="129540" y="1004570"/>
            <a:ext cx="11854180" cy="5831205"/>
          </a:xfrm>
          <a:prstGeom prst="rect">
            <a:avLst/>
          </a:prstGeom>
        </p:spPr>
      </p:pic>
      <p:grpSp>
        <p:nvGrpSpPr>
          <p:cNvPr id="28" name="组合 27"/>
          <p:cNvGrpSpPr/>
          <p:nvPr/>
        </p:nvGrpSpPr>
        <p:grpSpPr>
          <a:xfrm>
            <a:off x="554355" y="2068830"/>
            <a:ext cx="3303905" cy="2832100"/>
            <a:chOff x="873" y="3258"/>
            <a:chExt cx="5203" cy="4460"/>
          </a:xfrm>
        </p:grpSpPr>
        <p:sp>
          <p:nvSpPr>
            <p:cNvPr id="24" name="矩形 23"/>
            <p:cNvSpPr/>
            <p:nvPr/>
          </p:nvSpPr>
          <p:spPr>
            <a:xfrm>
              <a:off x="873" y="3258"/>
              <a:ext cx="2513" cy="4460"/>
            </a:xfrm>
            <a:prstGeom prst="rect">
              <a:avLst/>
            </a:prstGeom>
            <a:noFill/>
            <a:ln w="28575" cap="flat" cmpd="sng" algn="ctr">
              <a:solidFill>
                <a:srgbClr val="C00000"/>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sp>
          <p:nvSpPr>
            <p:cNvPr id="26" name="矩形标注 25"/>
            <p:cNvSpPr/>
            <p:nvPr/>
          </p:nvSpPr>
          <p:spPr>
            <a:xfrm>
              <a:off x="3186" y="3612"/>
              <a:ext cx="2890" cy="1411"/>
            </a:xfrm>
            <a:prstGeom prst="wedgeRectCallout">
              <a:avLst>
                <a:gd name="adj1" fmla="val -63944"/>
                <a:gd name="adj2" fmla="val -3295"/>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zh-CN" sz="2000" b="1" dirty="0">
                  <a:latin typeface="仿宋" panose="02010609060101010101" charset="-122"/>
                  <a:ea typeface="仿宋" panose="02010609060101010101" charset="-122"/>
                </a:rPr>
                <a:t>自由便捷地拟定创作大纲</a:t>
              </a:r>
              <a:r>
                <a:rPr lang="zh-CN" sz="2000" b="1" dirty="0">
                  <a:solidFill>
                    <a:schemeClr val="tx1"/>
                  </a:solidFill>
                  <a:latin typeface="仿宋" panose="02010609060101010101" charset="-122"/>
                  <a:ea typeface="仿宋" panose="02010609060101010101" charset="-122"/>
                </a:rPr>
                <a:t>；</a:t>
              </a:r>
            </a:p>
          </p:txBody>
        </p:sp>
      </p:grpSp>
      <p:grpSp>
        <p:nvGrpSpPr>
          <p:cNvPr id="29" name="组合 28"/>
          <p:cNvGrpSpPr/>
          <p:nvPr/>
        </p:nvGrpSpPr>
        <p:grpSpPr>
          <a:xfrm>
            <a:off x="5188585" y="3070860"/>
            <a:ext cx="5988685" cy="2815590"/>
            <a:chOff x="8171" y="4836"/>
            <a:chExt cx="9431" cy="4434"/>
          </a:xfrm>
        </p:grpSpPr>
        <p:sp>
          <p:nvSpPr>
            <p:cNvPr id="25" name="矩形 24"/>
            <p:cNvSpPr/>
            <p:nvPr/>
          </p:nvSpPr>
          <p:spPr>
            <a:xfrm>
              <a:off x="8171" y="4836"/>
              <a:ext cx="7789" cy="4434"/>
            </a:xfrm>
            <a:prstGeom prst="rect">
              <a:avLst/>
            </a:prstGeom>
            <a:noFill/>
            <a:ln w="28575" cap="flat" cmpd="sng" algn="ctr">
              <a:solidFill>
                <a:srgbClr val="C00000"/>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sp>
          <p:nvSpPr>
            <p:cNvPr id="27" name="矩形标注 26"/>
            <p:cNvSpPr/>
            <p:nvPr/>
          </p:nvSpPr>
          <p:spPr>
            <a:xfrm>
              <a:off x="14952" y="6307"/>
              <a:ext cx="2650" cy="1411"/>
            </a:xfrm>
            <a:prstGeom prst="wedgeRectCallout">
              <a:avLst>
                <a:gd name="adj1" fmla="val -71622"/>
                <a:gd name="adj2" fmla="val 8681"/>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zh-CN" sz="2000" b="1" dirty="0">
                  <a:latin typeface="仿宋" panose="02010609060101010101" charset="-122"/>
                  <a:ea typeface="仿宋" panose="02010609060101010101" charset="-122"/>
                </a:rPr>
                <a:t>支持</a:t>
              </a:r>
              <a:r>
                <a:rPr lang="zh-CN" sz="2000" b="1" dirty="0">
                  <a:solidFill>
                    <a:srgbClr val="C00000"/>
                  </a:solidFill>
                  <a:latin typeface="仿宋" panose="02010609060101010101" charset="-122"/>
                  <a:ea typeface="仿宋" panose="02010609060101010101" charset="-122"/>
                </a:rPr>
                <a:t>多媒体</a:t>
              </a:r>
              <a:r>
                <a:rPr lang="zh-CN" sz="2000" b="1" dirty="0">
                  <a:latin typeface="仿宋" panose="02010609060101010101" charset="-122"/>
                  <a:ea typeface="仿宋" panose="02010609060101010101" charset="-122"/>
                </a:rPr>
                <a:t>采编</a:t>
              </a:r>
              <a:r>
                <a:rPr lang="zh-CN" sz="2000" b="1" dirty="0">
                  <a:solidFill>
                    <a:schemeClr val="tx1"/>
                  </a:solidFill>
                  <a:latin typeface="仿宋" panose="02010609060101010101" charset="-122"/>
                  <a:ea typeface="仿宋" panose="02010609060101010101" charset="-122"/>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left)">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55374" y="128317"/>
            <a:ext cx="8764905" cy="521970"/>
          </a:xfrm>
          <a:prstGeom prst="rect">
            <a:avLst/>
          </a:prstGeom>
        </p:spPr>
        <p:txBody>
          <a:bodyPr wrap="none">
            <a:spAutoFit/>
          </a:bodyPr>
          <a:lstStyle/>
          <a:p>
            <a:r>
              <a:rPr lang="zh-CN" altLang="en-US" sz="2800" b="1" dirty="0">
                <a:solidFill>
                  <a:schemeClr val="tx1"/>
                </a:solidFill>
                <a:latin typeface="仿宋" panose="02010609060101010101" charset="-122"/>
                <a:ea typeface="仿宋" panose="02010609060101010101" charset="-122"/>
                <a:sym typeface="宋体" panose="02010600030101010101" pitchFamily="2" charset="-122"/>
              </a:rPr>
              <a:t>方便快捷地引用各种素材</a:t>
            </a:r>
            <a:r>
              <a:rPr lang="en-US" altLang="zh-CN" sz="2800" b="1" dirty="0">
                <a:solidFill>
                  <a:schemeClr val="tx1"/>
                </a:solidFill>
                <a:latin typeface="仿宋" panose="02010609060101010101" charset="-122"/>
                <a:ea typeface="仿宋" panose="02010609060101010101" charset="-122"/>
                <a:sym typeface="宋体" panose="02010600030101010101" pitchFamily="2" charset="-122"/>
              </a:rPr>
              <a:t>(</a:t>
            </a:r>
            <a:r>
              <a:rPr lang="zh-CN" altLang="en-US" sz="2800" b="1" dirty="0">
                <a:solidFill>
                  <a:srgbClr val="C00000"/>
                </a:solidFill>
                <a:latin typeface="仿宋" panose="02010609060101010101" charset="-122"/>
                <a:ea typeface="仿宋" panose="02010609060101010101" charset="-122"/>
                <a:sym typeface="宋体" panose="02010600030101010101" pitchFamily="2" charset="-122"/>
              </a:rPr>
              <a:t>笔记、文摘、碎片化内容</a:t>
            </a:r>
            <a:r>
              <a:rPr lang="zh-CN" altLang="en-US" sz="2800" b="1" dirty="0">
                <a:solidFill>
                  <a:schemeClr val="tx1"/>
                </a:solidFill>
                <a:latin typeface="仿宋" panose="02010609060101010101" charset="-122"/>
                <a:ea typeface="仿宋" panose="02010609060101010101" charset="-122"/>
                <a:sym typeface="宋体" panose="02010600030101010101" pitchFamily="2" charset="-122"/>
              </a:rPr>
              <a:t>等</a:t>
            </a:r>
            <a:r>
              <a:rPr lang="en-US" altLang="zh-CN" sz="2800" b="1" dirty="0">
                <a:solidFill>
                  <a:schemeClr val="tx1"/>
                </a:solidFill>
                <a:latin typeface="仿宋" panose="02010609060101010101" charset="-122"/>
                <a:ea typeface="仿宋" panose="02010609060101010101" charset="-122"/>
                <a:sym typeface="宋体" panose="02010600030101010101" pitchFamily="2" charset="-122"/>
              </a:rPr>
              <a:t>)</a:t>
            </a:r>
          </a:p>
        </p:txBody>
      </p:sp>
      <p:pic>
        <p:nvPicPr>
          <p:cNvPr id="7" name="图片 6"/>
          <p:cNvPicPr>
            <a:picLocks noChangeAspect="1"/>
          </p:cNvPicPr>
          <p:nvPr/>
        </p:nvPicPr>
        <p:blipFill>
          <a:blip r:embed="rId2"/>
          <a:srcRect t="251"/>
          <a:stretch>
            <a:fillRect/>
          </a:stretch>
        </p:blipFill>
        <p:spPr>
          <a:xfrm>
            <a:off x="688975" y="680720"/>
            <a:ext cx="10813415" cy="6064250"/>
          </a:xfrm>
          <a:prstGeom prst="rect">
            <a:avLst/>
          </a:prstGeom>
        </p:spPr>
      </p:pic>
      <p:grpSp>
        <p:nvGrpSpPr>
          <p:cNvPr id="3" name="组合 2"/>
          <p:cNvGrpSpPr/>
          <p:nvPr/>
        </p:nvGrpSpPr>
        <p:grpSpPr>
          <a:xfrm>
            <a:off x="4425315" y="1261110"/>
            <a:ext cx="6184265" cy="971550"/>
            <a:chOff x="6969" y="1986"/>
            <a:chExt cx="9739" cy="1530"/>
          </a:xfrm>
        </p:grpSpPr>
        <p:sp>
          <p:nvSpPr>
            <p:cNvPr id="8" name="矩形 7"/>
            <p:cNvSpPr/>
            <p:nvPr/>
          </p:nvSpPr>
          <p:spPr>
            <a:xfrm>
              <a:off x="11120" y="2514"/>
              <a:ext cx="5589" cy="913"/>
            </a:xfrm>
            <a:prstGeom prst="rect">
              <a:avLst/>
            </a:prstGeom>
            <a:noFill/>
            <a:ln w="28575" cap="flat" cmpd="sng" algn="ctr">
              <a:solidFill>
                <a:srgbClr val="C00000"/>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sp>
          <p:nvSpPr>
            <p:cNvPr id="26" name="矩形标注 25"/>
            <p:cNvSpPr/>
            <p:nvPr/>
          </p:nvSpPr>
          <p:spPr>
            <a:xfrm>
              <a:off x="6969" y="1986"/>
              <a:ext cx="3573" cy="1531"/>
            </a:xfrm>
            <a:prstGeom prst="wedgeRectCallout">
              <a:avLst>
                <a:gd name="adj1" fmla="val 64161"/>
                <a:gd name="adj2" fmla="val 10809"/>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zh-CN" sz="2000" b="1" dirty="0">
                  <a:latin typeface="仿宋" panose="02010609060101010101" charset="-122"/>
                  <a:ea typeface="仿宋" panose="02010609060101010101" charset="-122"/>
                </a:rPr>
                <a:t>文摘、笔记、笔记汇编、创作等碎片化单元可直接引用</a:t>
              </a:r>
              <a:endParaRPr lang="zh-CN" sz="2000" b="1" dirty="0">
                <a:solidFill>
                  <a:schemeClr val="tx1"/>
                </a:solidFill>
                <a:latin typeface="仿宋" panose="02010609060101010101" charset="-122"/>
                <a:ea typeface="仿宋" panose="02010609060101010101" charset="-122"/>
              </a:endParaRPr>
            </a:p>
          </p:txBody>
        </p:sp>
      </p:grpSp>
      <p:grpSp>
        <p:nvGrpSpPr>
          <p:cNvPr id="4" name="组合 3"/>
          <p:cNvGrpSpPr/>
          <p:nvPr/>
        </p:nvGrpSpPr>
        <p:grpSpPr>
          <a:xfrm>
            <a:off x="6376670" y="2769235"/>
            <a:ext cx="4902200" cy="2910840"/>
            <a:chOff x="10042" y="4361"/>
            <a:chExt cx="7720" cy="4584"/>
          </a:xfrm>
        </p:grpSpPr>
        <p:sp>
          <p:nvSpPr>
            <p:cNvPr id="11" name="矩形 10"/>
            <p:cNvSpPr/>
            <p:nvPr/>
          </p:nvSpPr>
          <p:spPr>
            <a:xfrm>
              <a:off x="10042" y="4361"/>
              <a:ext cx="7721" cy="2686"/>
            </a:xfrm>
            <a:prstGeom prst="rect">
              <a:avLst/>
            </a:prstGeom>
            <a:noFill/>
            <a:ln w="28575" cap="flat" cmpd="sng" algn="ctr">
              <a:solidFill>
                <a:srgbClr val="C00000"/>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sp>
          <p:nvSpPr>
            <p:cNvPr id="2" name="矩形标注 1"/>
            <p:cNvSpPr/>
            <p:nvPr/>
          </p:nvSpPr>
          <p:spPr>
            <a:xfrm>
              <a:off x="12116" y="7583"/>
              <a:ext cx="3573" cy="1363"/>
            </a:xfrm>
            <a:prstGeom prst="wedgeRectCallout">
              <a:avLst>
                <a:gd name="adj1" fmla="val -22152"/>
                <a:gd name="adj2" fmla="val -82005"/>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zh-CN" sz="2000" b="1" dirty="0">
                  <a:latin typeface="仿宋" panose="02010609060101010101" charset="-122"/>
                  <a:ea typeface="仿宋" panose="02010609060101010101" charset="-122"/>
                </a:rPr>
                <a:t>选中内容后可直接添加到文章中</a:t>
              </a:r>
              <a:endParaRPr lang="zh-CN" sz="2000" b="1" dirty="0">
                <a:solidFill>
                  <a:schemeClr val="tx1"/>
                </a:solidFill>
                <a:latin typeface="仿宋" panose="02010609060101010101" charset="-122"/>
                <a:ea typeface="仿宋" panose="02010609060101010101" charset="-122"/>
              </a:endParaRPr>
            </a:p>
          </p:txBody>
        </p:sp>
      </p:grpSp>
      <p:grpSp>
        <p:nvGrpSpPr>
          <p:cNvPr id="24" name="组合 23"/>
          <p:cNvGrpSpPr/>
          <p:nvPr/>
        </p:nvGrpSpPr>
        <p:grpSpPr>
          <a:xfrm>
            <a:off x="2156460" y="2502535"/>
            <a:ext cx="7538085" cy="2312035"/>
            <a:chOff x="3396" y="3941"/>
            <a:chExt cx="11871" cy="3641"/>
          </a:xfrm>
        </p:grpSpPr>
        <p:sp>
          <p:nvSpPr>
            <p:cNvPr id="14" name="矩形 13"/>
            <p:cNvSpPr/>
            <p:nvPr/>
          </p:nvSpPr>
          <p:spPr>
            <a:xfrm>
              <a:off x="5675" y="4937"/>
              <a:ext cx="749" cy="587"/>
            </a:xfrm>
            <a:prstGeom prst="rect">
              <a:avLst/>
            </a:prstGeom>
            <a:noFill/>
            <a:ln w="28575" cap="flat" cmpd="sng" algn="ctr">
              <a:solidFill>
                <a:srgbClr val="C00000"/>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grpSp>
          <p:nvGrpSpPr>
            <p:cNvPr id="21" name="组合 20"/>
            <p:cNvGrpSpPr/>
            <p:nvPr/>
          </p:nvGrpSpPr>
          <p:grpSpPr>
            <a:xfrm>
              <a:off x="7417" y="3941"/>
              <a:ext cx="7850" cy="2580"/>
              <a:chOff x="7417" y="3941"/>
              <a:chExt cx="7850" cy="2580"/>
            </a:xfrm>
          </p:grpSpPr>
          <p:pic>
            <p:nvPicPr>
              <p:cNvPr id="19" name="图片 18"/>
              <p:cNvPicPr>
                <a:picLocks noChangeAspect="1"/>
              </p:cNvPicPr>
              <p:nvPr/>
            </p:nvPicPr>
            <p:blipFill>
              <a:blip r:embed="rId3"/>
              <a:stretch>
                <a:fillRect/>
              </a:stretch>
            </p:blipFill>
            <p:spPr>
              <a:xfrm>
                <a:off x="7417" y="3941"/>
                <a:ext cx="7851" cy="2579"/>
              </a:xfrm>
              <a:prstGeom prst="rect">
                <a:avLst/>
              </a:prstGeom>
              <a:ln w="12700">
                <a:noFill/>
              </a:ln>
            </p:spPr>
          </p:pic>
          <p:sp>
            <p:nvSpPr>
              <p:cNvPr id="20" name="矩形 19"/>
              <p:cNvSpPr/>
              <p:nvPr/>
            </p:nvSpPr>
            <p:spPr>
              <a:xfrm>
                <a:off x="7417" y="3941"/>
                <a:ext cx="7850" cy="2580"/>
              </a:xfrm>
              <a:prstGeom prst="rect">
                <a:avLst/>
              </a:prstGeom>
              <a:noFill/>
              <a:ln w="28575" cap="flat" cmpd="sng" algn="ctr">
                <a:solidFill>
                  <a:srgbClr val="C00000"/>
                </a:solidFill>
                <a:prstDash val="solid"/>
              </a:ln>
              <a:effectLst/>
            </p:spPr>
            <p:txBody>
              <a:bodyPr rtlCol="0" anchor="ctr"/>
              <a:lstStyle/>
              <a:p>
                <a:pPr algn="ctr" defTabSz="685165">
                  <a:defRPr/>
                </a:pPr>
                <a:endParaRPr lang="zh-CN" altLang="en-US" sz="1600" kern="0">
                  <a:solidFill>
                    <a:prstClr val="black"/>
                  </a:solidFill>
                  <a:ea typeface="微软雅黑" panose="020B0503020204020204" pitchFamily="34" charset="-122"/>
                </a:endParaRPr>
              </a:p>
            </p:txBody>
          </p:sp>
        </p:grpSp>
        <p:cxnSp>
          <p:nvCxnSpPr>
            <p:cNvPr id="22" name="直接箭头连接符 21"/>
            <p:cNvCxnSpPr>
              <a:stCxn id="14" idx="3"/>
              <a:endCxn id="20" idx="1"/>
            </p:cNvCxnSpPr>
            <p:nvPr/>
          </p:nvCxnSpPr>
          <p:spPr>
            <a:xfrm>
              <a:off x="6424" y="5231"/>
              <a:ext cx="993" cy="0"/>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3" name="矩形标注 22"/>
            <p:cNvSpPr/>
            <p:nvPr/>
          </p:nvSpPr>
          <p:spPr>
            <a:xfrm>
              <a:off x="3396" y="6052"/>
              <a:ext cx="3573" cy="1531"/>
            </a:xfrm>
            <a:prstGeom prst="wedgeRectCallout">
              <a:avLst>
                <a:gd name="adj1" fmla="val 61474"/>
                <a:gd name="adj2" fmla="val -37981"/>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zh-CN" sz="2000" b="1" dirty="0">
                  <a:latin typeface="仿宋" panose="02010609060101010101" charset="-122"/>
                  <a:ea typeface="仿宋" panose="02010609060101010101" charset="-122"/>
                </a:rPr>
                <a:t>引用后系统会</a:t>
              </a:r>
              <a:r>
                <a:rPr lang="zh-CN" sz="2000" b="1" dirty="0">
                  <a:solidFill>
                    <a:srgbClr val="C00000"/>
                  </a:solidFill>
                  <a:latin typeface="仿宋" panose="02010609060101010101" charset="-122"/>
                  <a:ea typeface="仿宋" panose="02010609060101010101" charset="-122"/>
                </a:rPr>
                <a:t>自动添加引用关系；</a:t>
              </a:r>
            </a:p>
            <a:p>
              <a:pPr algn="ctr"/>
              <a:r>
                <a:rPr lang="zh-CN" sz="2000" b="1" dirty="0">
                  <a:latin typeface="仿宋" panose="02010609060101010101" charset="-122"/>
                  <a:ea typeface="仿宋" panose="02010609060101010101" charset="-122"/>
                </a:rPr>
                <a:t>作者双击可修改</a:t>
              </a:r>
            </a:p>
          </p:txBody>
        </p:sp>
      </p:grpSp>
      <p:sp>
        <p:nvSpPr>
          <p:cNvPr id="27" name="矩形 26"/>
          <p:cNvSpPr/>
          <p:nvPr/>
        </p:nvSpPr>
        <p:spPr>
          <a:xfrm>
            <a:off x="1370330" y="2752725"/>
            <a:ext cx="9451340" cy="1920240"/>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400" b="1" dirty="0">
                <a:solidFill>
                  <a:prstClr val="white"/>
                </a:solidFill>
                <a:latin typeface="仿宋" panose="02010609060101010101" charset="-122"/>
                <a:ea typeface="仿宋" panose="02010609060101010101" charset="-122"/>
              </a:rPr>
              <a:t>在线创作解决了富媒体内容采编和多元发布等的问题，提供了参考文献、创作素材等的自动化管理</a:t>
            </a:r>
          </a:p>
        </p:txBody>
      </p:sp>
      <p:sp>
        <p:nvSpPr>
          <p:cNvPr id="28" name="KSO_Shape"/>
          <p:cNvSpPr/>
          <p:nvPr/>
        </p:nvSpPr>
        <p:spPr>
          <a:xfrm>
            <a:off x="125072" y="128443"/>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a:solidFill>
                  <a:srgbClr val="FFFFFF"/>
                </a:solidFill>
              </a:rPr>
              <a:t> </a:t>
            </a:r>
            <a:endParaRPr lang="zh-CN" altLang="en-US" sz="2400"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50933" y="164637"/>
            <a:ext cx="3224530" cy="521970"/>
          </a:xfrm>
          <a:prstGeom prst="rect">
            <a:avLst/>
          </a:prstGeom>
        </p:spPr>
        <p:txBody>
          <a:bodyPr wrap="none">
            <a:spAutoFit/>
          </a:bodyPr>
          <a:lstStyle/>
          <a:p>
            <a:r>
              <a:rPr lang="en-US" altLang="zh-CN" sz="2800" b="1" dirty="0">
                <a:solidFill>
                  <a:schemeClr val="tx1"/>
                </a:solidFill>
                <a:latin typeface="仿宋" panose="02010609060101010101" charset="-122"/>
                <a:ea typeface="仿宋" panose="02010609060101010101" charset="-122"/>
                <a:sym typeface="宋体" panose="02010600030101010101" pitchFamily="2" charset="-122"/>
              </a:rPr>
              <a:t>XML</a:t>
            </a:r>
            <a:r>
              <a:rPr lang="zh-CN" altLang="en-US" sz="2800" b="1" dirty="0">
                <a:solidFill>
                  <a:schemeClr val="tx1"/>
                </a:solidFill>
                <a:latin typeface="仿宋" panose="02010609060101010101" charset="-122"/>
                <a:ea typeface="仿宋" panose="02010609060101010101" charset="-122"/>
                <a:sym typeface="宋体" panose="02010600030101010101" pitchFamily="2" charset="-122"/>
              </a:rPr>
              <a:t>在线</a:t>
            </a:r>
            <a:r>
              <a:rPr lang="zh-CN" altLang="en-US" sz="2800" b="1" dirty="0">
                <a:solidFill>
                  <a:srgbClr val="C00000"/>
                </a:solidFill>
                <a:latin typeface="仿宋" panose="02010609060101010101" charset="-122"/>
                <a:ea typeface="仿宋" panose="02010609060101010101" charset="-122"/>
                <a:sym typeface="宋体" panose="02010600030101010101" pitchFamily="2" charset="-122"/>
              </a:rPr>
              <a:t>排版和投稿</a:t>
            </a:r>
          </a:p>
        </p:txBody>
      </p:sp>
      <p:sp>
        <p:nvSpPr>
          <p:cNvPr id="5" name="KSO_Shape"/>
          <p:cNvSpPr/>
          <p:nvPr/>
        </p:nvSpPr>
        <p:spPr>
          <a:xfrm>
            <a:off x="286997" y="164638"/>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a:solidFill>
                  <a:srgbClr val="FFFFFF"/>
                </a:solidFill>
              </a:rPr>
              <a:t> </a:t>
            </a:r>
            <a:endParaRPr lang="zh-CN" altLang="en-US" sz="2400" dirty="0">
              <a:solidFill>
                <a:srgbClr val="FFFFFF"/>
              </a:solidFill>
            </a:endParaRPr>
          </a:p>
        </p:txBody>
      </p:sp>
      <p:grpSp>
        <p:nvGrpSpPr>
          <p:cNvPr id="2" name="组合 1"/>
          <p:cNvGrpSpPr/>
          <p:nvPr/>
        </p:nvGrpSpPr>
        <p:grpSpPr>
          <a:xfrm>
            <a:off x="224790" y="746125"/>
            <a:ext cx="11242040" cy="6049010"/>
            <a:chOff x="354" y="1175"/>
            <a:chExt cx="17704" cy="9526"/>
          </a:xfrm>
        </p:grpSpPr>
        <p:pic>
          <p:nvPicPr>
            <p:cNvPr id="9" name="图片 8"/>
            <p:cNvPicPr>
              <a:picLocks noChangeAspect="1"/>
            </p:cNvPicPr>
            <p:nvPr/>
          </p:nvPicPr>
          <p:blipFill>
            <a:blip r:embed="rId2"/>
            <a:srcRect t="1467" b="1477"/>
            <a:stretch>
              <a:fillRect/>
            </a:stretch>
          </p:blipFill>
          <p:spPr>
            <a:xfrm>
              <a:off x="1340" y="1175"/>
              <a:ext cx="16719" cy="9527"/>
            </a:xfrm>
            <a:prstGeom prst="rect">
              <a:avLst/>
            </a:prstGeom>
            <a:ln w="12700">
              <a:noFill/>
            </a:ln>
          </p:spPr>
        </p:pic>
        <p:sp>
          <p:nvSpPr>
            <p:cNvPr id="10" name="矩形标注 9"/>
            <p:cNvSpPr/>
            <p:nvPr/>
          </p:nvSpPr>
          <p:spPr>
            <a:xfrm>
              <a:off x="354" y="4190"/>
              <a:ext cx="4279" cy="1428"/>
            </a:xfrm>
            <a:prstGeom prst="wedgeRectCallout">
              <a:avLst>
                <a:gd name="adj1" fmla="val 67724"/>
                <a:gd name="adj2" fmla="val 60656"/>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000" b="1" dirty="0">
                  <a:solidFill>
                    <a:schemeClr val="tx1"/>
                  </a:solidFill>
                  <a:latin typeface="仿宋" panose="02010609060101010101" charset="-122"/>
                  <a:ea typeface="仿宋" panose="02010609060101010101" charset="-122"/>
                </a:rPr>
                <a:t>在</a:t>
              </a:r>
              <a:r>
                <a:rPr lang="en-US" altLang="zh-CN" sz="2000" b="1" dirty="0">
                  <a:solidFill>
                    <a:schemeClr val="tx1"/>
                  </a:solidFill>
                  <a:latin typeface="仿宋" panose="02010609060101010101" charset="-122"/>
                  <a:ea typeface="仿宋" panose="02010609060101010101" charset="-122"/>
                </a:rPr>
                <a:t>Web</a:t>
              </a:r>
              <a:r>
                <a:rPr lang="zh-CN" altLang="en-US" sz="2000" b="1" dirty="0">
                  <a:solidFill>
                    <a:schemeClr val="tx1"/>
                  </a:solidFill>
                  <a:latin typeface="仿宋" panose="02010609060101010101" charset="-122"/>
                  <a:ea typeface="仿宋" panose="02010609060101010101" charset="-122"/>
                </a:rPr>
                <a:t>页面上实现</a:t>
              </a:r>
              <a:r>
                <a:rPr lang="zh-CN" altLang="en-US" sz="2000" b="1" dirty="0">
                  <a:solidFill>
                    <a:srgbClr val="C00000"/>
                  </a:solidFill>
                  <a:latin typeface="仿宋" panose="02010609060101010101" charset="-122"/>
                  <a:ea typeface="仿宋" panose="02010609060101010101" charset="-122"/>
                </a:rPr>
                <a:t>在线的</a:t>
              </a:r>
              <a:r>
                <a:rPr lang="en-US" altLang="zh-CN" sz="2000" b="1" dirty="0">
                  <a:solidFill>
                    <a:srgbClr val="C00000"/>
                  </a:solidFill>
                  <a:latin typeface="仿宋" panose="02010609060101010101" charset="-122"/>
                  <a:ea typeface="仿宋" panose="02010609060101010101" charset="-122"/>
                </a:rPr>
                <a:t>XML</a:t>
              </a:r>
              <a:r>
                <a:rPr lang="zh-CN" altLang="en-US" sz="2000" b="1" dirty="0">
                  <a:solidFill>
                    <a:srgbClr val="C00000"/>
                  </a:solidFill>
                  <a:latin typeface="仿宋" panose="02010609060101010101" charset="-122"/>
                  <a:ea typeface="仿宋" panose="02010609060101010101" charset="-122"/>
                </a:rPr>
                <a:t>排版</a:t>
              </a:r>
            </a:p>
          </p:txBody>
        </p:sp>
      </p:grpSp>
      <p:grpSp>
        <p:nvGrpSpPr>
          <p:cNvPr id="7" name="组合 6"/>
          <p:cNvGrpSpPr/>
          <p:nvPr/>
        </p:nvGrpSpPr>
        <p:grpSpPr>
          <a:xfrm>
            <a:off x="1644650" y="746125"/>
            <a:ext cx="9457690" cy="6068060"/>
            <a:chOff x="2590" y="1175"/>
            <a:chExt cx="14894" cy="9556"/>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827" b="1437"/>
            <a:stretch>
              <a:fillRect/>
            </a:stretch>
          </p:blipFill>
          <p:spPr>
            <a:xfrm>
              <a:off x="2590" y="1175"/>
              <a:ext cx="13148" cy="9556"/>
            </a:xfrm>
            <a:prstGeom prst="rect">
              <a:avLst/>
            </a:prstGeom>
          </p:spPr>
        </p:pic>
        <p:sp>
          <p:nvSpPr>
            <p:cNvPr id="6" name="矩形标注 5"/>
            <p:cNvSpPr/>
            <p:nvPr/>
          </p:nvSpPr>
          <p:spPr>
            <a:xfrm>
              <a:off x="13262" y="2676"/>
              <a:ext cx="4222" cy="1514"/>
            </a:xfrm>
            <a:prstGeom prst="wedgeRectCallout">
              <a:avLst>
                <a:gd name="adj1" fmla="val -62387"/>
                <a:gd name="adj2" fmla="val -924"/>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000" b="1" dirty="0">
                  <a:solidFill>
                    <a:schemeClr val="tx1"/>
                  </a:solidFill>
                  <a:latin typeface="仿宋" panose="02010609060101010101" charset="-122"/>
                  <a:ea typeface="仿宋" panose="02010609060101010101" charset="-122"/>
                </a:rPr>
                <a:t>按期刊投稿要求</a:t>
              </a:r>
              <a:r>
                <a:rPr lang="zh-CN" altLang="en-US" sz="2000" b="1" dirty="0">
                  <a:solidFill>
                    <a:srgbClr val="C00000"/>
                  </a:solidFill>
                  <a:latin typeface="仿宋" panose="02010609060101010101" charset="-122"/>
                  <a:ea typeface="仿宋" panose="02010609060101010101" charset="-122"/>
                </a:rPr>
                <a:t>自动生成符合条件的稿件</a:t>
              </a:r>
            </a:p>
          </p:txBody>
        </p:sp>
      </p:grpSp>
      <p:sp>
        <p:nvSpPr>
          <p:cNvPr id="27" name="矩形 26"/>
          <p:cNvSpPr/>
          <p:nvPr/>
        </p:nvSpPr>
        <p:spPr>
          <a:xfrm>
            <a:off x="1370330" y="2752725"/>
            <a:ext cx="9451340" cy="1920240"/>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400" b="1" dirty="0">
                <a:solidFill>
                  <a:prstClr val="white"/>
                </a:solidFill>
                <a:latin typeface="仿宋" panose="02010609060101010101" charset="-122"/>
                <a:ea typeface="仿宋" panose="02010609060101010101" charset="-122"/>
              </a:rPr>
              <a:t>基于XML的自动化排版解决了作者投稿和编辑审稿时</a:t>
            </a:r>
          </a:p>
          <a:p>
            <a:pPr algn="ctr">
              <a:lnSpc>
                <a:spcPct val="150000"/>
              </a:lnSpc>
              <a:buClr>
                <a:srgbClr val="0070C0"/>
              </a:buClr>
            </a:pPr>
            <a:r>
              <a:rPr lang="zh-CN" altLang="en-US" sz="2400" b="1" dirty="0">
                <a:solidFill>
                  <a:prstClr val="white"/>
                </a:solidFill>
                <a:latin typeface="仿宋" panose="02010609060101010101" charset="-122"/>
                <a:ea typeface="仿宋" panose="02010609060101010101" charset="-122"/>
              </a:rPr>
              <a:t>繁琐的格式调整工作</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1"/>
          <p:cNvPicPr>
            <a:picLocks noChangeAspect="1"/>
          </p:cNvPicPr>
          <p:nvPr/>
        </p:nvPicPr>
        <p:blipFill>
          <a:blip r:embed="rId8"/>
          <a:srcRect l="10094" t="20896" r="9842" b="30789"/>
          <a:stretch>
            <a:fillRect/>
          </a:stretch>
        </p:blipFill>
        <p:spPr>
          <a:xfrm>
            <a:off x="9956800" y="81280"/>
            <a:ext cx="2226310" cy="855980"/>
          </a:xfrm>
          <a:prstGeom prst="rect">
            <a:avLst/>
          </a:prstGeom>
        </p:spPr>
      </p:pic>
      <p:cxnSp>
        <p:nvCxnSpPr>
          <p:cNvPr id="6" name="直接连接符 5"/>
          <p:cNvCxnSpPr/>
          <p:nvPr/>
        </p:nvCxnSpPr>
        <p:spPr>
          <a:xfrm flipH="1">
            <a:off x="8890" y="1135380"/>
            <a:ext cx="12174220" cy="1905"/>
          </a:xfrm>
          <a:prstGeom prst="line">
            <a:avLst/>
          </a:prstGeom>
          <a:ln w="28575"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3" name="TextBox 86"/>
          <p:cNvSpPr txBox="1"/>
          <p:nvPr/>
        </p:nvSpPr>
        <p:spPr>
          <a:xfrm>
            <a:off x="240030" y="262890"/>
            <a:ext cx="10207625" cy="674370"/>
          </a:xfrm>
          <a:prstGeom prst="rect">
            <a:avLst/>
          </a:prstGeom>
          <a:noFill/>
        </p:spPr>
        <p:txBody>
          <a:bodyPr wrap="square" lIns="121880" tIns="60938" rIns="121880" bIns="60938">
            <a:spAutoFit/>
          </a:bodyPr>
          <a:lstStyle/>
          <a:p>
            <a:pPr algn="l">
              <a:defRPr/>
            </a:pPr>
            <a:r>
              <a:rPr lang="en-US" altLang="zh-CN" sz="3600" b="1" spc="200" dirty="0">
                <a:solidFill>
                  <a:schemeClr val="tx1"/>
                </a:solidFill>
                <a:latin typeface="仿宋" panose="02010609060101010101" charset="-122"/>
                <a:ea typeface="仿宋" panose="02010609060101010101" charset="-122"/>
              </a:rPr>
              <a:t>2.5 </a:t>
            </a:r>
            <a:r>
              <a:rPr lang="en-US" altLang="zh-CN" sz="2800" b="1" spc="200" dirty="0">
                <a:solidFill>
                  <a:schemeClr val="tx1"/>
                </a:solidFill>
                <a:latin typeface="仿宋" panose="02010609060101010101" charset="-122"/>
                <a:ea typeface="仿宋" panose="02010609060101010101" charset="-122"/>
              </a:rPr>
              <a:t>ECSP-</a:t>
            </a:r>
            <a:r>
              <a:rPr lang="zh-CN" sz="2800" b="1" spc="200" dirty="0">
                <a:latin typeface="仿宋" panose="02010609060101010101" charset="-122"/>
                <a:ea typeface="仿宋" panose="02010609060101010101" charset="-122"/>
              </a:rPr>
              <a:t>支持</a:t>
            </a:r>
            <a:r>
              <a:rPr lang="zh-CN" sz="2800" b="1" spc="200" dirty="0">
                <a:solidFill>
                  <a:srgbClr val="C00000"/>
                </a:solidFill>
                <a:latin typeface="仿宋" panose="02010609060101010101" charset="-122"/>
                <a:ea typeface="仿宋" panose="02010609060101010101" charset="-122"/>
              </a:rPr>
              <a:t>终身学习</a:t>
            </a:r>
            <a:r>
              <a:rPr lang="zh-CN" sz="2800" b="1" spc="200" dirty="0">
                <a:latin typeface="仿宋" panose="02010609060101010101" charset="-122"/>
                <a:ea typeface="仿宋" panose="02010609060101010101" charset="-122"/>
              </a:rPr>
              <a:t>和</a:t>
            </a:r>
            <a:r>
              <a:rPr lang="zh-CN" sz="2800" b="1" spc="200" dirty="0">
                <a:solidFill>
                  <a:srgbClr val="C00000"/>
                </a:solidFill>
                <a:latin typeface="仿宋" panose="02010609060101010101" charset="-122"/>
                <a:ea typeface="仿宋" panose="02010609060101010101" charset="-122"/>
              </a:rPr>
              <a:t>精准知识服务</a:t>
            </a:r>
            <a:r>
              <a:rPr lang="zh-CN" sz="2800" b="1" spc="200" dirty="0">
                <a:latin typeface="仿宋" panose="02010609060101010101" charset="-122"/>
                <a:ea typeface="仿宋" panose="02010609060101010101" charset="-122"/>
              </a:rPr>
              <a:t>的个人知识管理</a:t>
            </a:r>
          </a:p>
        </p:txBody>
      </p:sp>
      <p:grpSp>
        <p:nvGrpSpPr>
          <p:cNvPr id="25" name="组合 24"/>
          <p:cNvGrpSpPr/>
          <p:nvPr/>
        </p:nvGrpSpPr>
        <p:grpSpPr>
          <a:xfrm>
            <a:off x="1303020" y="1315720"/>
            <a:ext cx="8618220" cy="3472815"/>
            <a:chOff x="2052" y="2072"/>
            <a:chExt cx="13572" cy="5469"/>
          </a:xfrm>
        </p:grpSpPr>
        <p:sp>
          <p:nvSpPr>
            <p:cNvPr id="7" name="MH_SubTitle_2"/>
            <p:cNvSpPr/>
            <p:nvPr>
              <p:custDataLst>
                <p:tags r:id="rId1"/>
              </p:custDataLst>
            </p:nvPr>
          </p:nvSpPr>
          <p:spPr>
            <a:xfrm>
              <a:off x="11718" y="4129"/>
              <a:ext cx="3906" cy="14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defRPr/>
              </a:pPr>
              <a:r>
                <a:rPr lang="zh-CN" altLang="en-US" sz="2000" b="1" dirty="0">
                  <a:solidFill>
                    <a:prstClr val="white"/>
                  </a:solidFill>
                  <a:latin typeface="仿宋" panose="02010609060101010101" charset="-122"/>
                  <a:ea typeface="仿宋" panose="02010609060101010101" charset="-122"/>
                </a:rPr>
                <a:t>网络云盘</a:t>
              </a:r>
              <a:r>
                <a:rPr lang="en-US" altLang="zh-CN" sz="2000" b="1" dirty="0">
                  <a:solidFill>
                    <a:prstClr val="white"/>
                  </a:solidFill>
                  <a:latin typeface="仿宋" panose="02010609060101010101" charset="-122"/>
                  <a:ea typeface="仿宋" panose="02010609060101010101" charset="-122"/>
                </a:rPr>
                <a:t>(5G)</a:t>
              </a:r>
            </a:p>
          </p:txBody>
        </p:sp>
        <p:sp>
          <p:nvSpPr>
            <p:cNvPr id="8" name="MH_SubTitle_3"/>
            <p:cNvSpPr/>
            <p:nvPr>
              <p:custDataLst>
                <p:tags r:id="rId2"/>
              </p:custDataLst>
            </p:nvPr>
          </p:nvSpPr>
          <p:spPr>
            <a:xfrm>
              <a:off x="11718" y="2115"/>
              <a:ext cx="3868" cy="141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defRPr/>
              </a:pPr>
              <a:r>
                <a:rPr lang="zh-CN" altLang="en-US" sz="2000" b="1" dirty="0">
                  <a:solidFill>
                    <a:prstClr val="white"/>
                  </a:solidFill>
                  <a:latin typeface="仿宋" panose="02010609060101010101" charset="-122"/>
                  <a:ea typeface="仿宋" panose="02010609060101010101" charset="-122"/>
                </a:rPr>
                <a:t>智能推送</a:t>
              </a:r>
            </a:p>
          </p:txBody>
        </p:sp>
        <p:sp>
          <p:nvSpPr>
            <p:cNvPr id="2" name="MH_SubTitle_2"/>
            <p:cNvSpPr/>
            <p:nvPr>
              <p:custDataLst>
                <p:tags r:id="rId3"/>
              </p:custDataLst>
            </p:nvPr>
          </p:nvSpPr>
          <p:spPr>
            <a:xfrm>
              <a:off x="6654" y="2097"/>
              <a:ext cx="3906" cy="143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defRPr/>
              </a:pPr>
              <a:r>
                <a:rPr lang="zh-CN" altLang="en-US" sz="2000" b="1" dirty="0">
                  <a:solidFill>
                    <a:prstClr val="white"/>
                  </a:solidFill>
                  <a:latin typeface="仿宋" panose="02010609060101010101" charset="-122"/>
                  <a:ea typeface="仿宋" panose="02010609060101010101" charset="-122"/>
                </a:rPr>
                <a:t>学习任务管理</a:t>
              </a:r>
            </a:p>
          </p:txBody>
        </p:sp>
        <p:sp>
          <p:nvSpPr>
            <p:cNvPr id="10" name="MH_SubTitle_3"/>
            <p:cNvSpPr/>
            <p:nvPr>
              <p:custDataLst>
                <p:tags r:id="rId4"/>
              </p:custDataLst>
            </p:nvPr>
          </p:nvSpPr>
          <p:spPr>
            <a:xfrm>
              <a:off x="6654" y="6029"/>
              <a:ext cx="3906" cy="15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defRPr/>
              </a:pPr>
              <a:r>
                <a:rPr lang="zh-CN" altLang="en-US" sz="2000" b="1" dirty="0">
                  <a:solidFill>
                    <a:prstClr val="white"/>
                  </a:solidFill>
                  <a:latin typeface="仿宋" panose="02010609060101010101" charset="-122"/>
                  <a:ea typeface="仿宋" panose="02010609060101010101" charset="-122"/>
                </a:rPr>
                <a:t>知识订阅</a:t>
              </a:r>
            </a:p>
          </p:txBody>
        </p:sp>
        <p:sp>
          <p:nvSpPr>
            <p:cNvPr id="11" name="MH_SubTitle_2"/>
            <p:cNvSpPr/>
            <p:nvPr>
              <p:custDataLst>
                <p:tags r:id="rId5"/>
              </p:custDataLst>
            </p:nvPr>
          </p:nvSpPr>
          <p:spPr>
            <a:xfrm>
              <a:off x="11718" y="6085"/>
              <a:ext cx="3906" cy="1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defRPr/>
              </a:pPr>
              <a:r>
                <a:rPr lang="zh-CN" altLang="en-US" sz="2000" b="1" dirty="0">
                  <a:solidFill>
                    <a:prstClr val="white"/>
                  </a:solidFill>
                  <a:latin typeface="仿宋" panose="02010609060101010101" charset="-122"/>
                  <a:ea typeface="仿宋" panose="02010609060101010101" charset="-122"/>
                </a:rPr>
                <a:t>个人知识体系构建</a:t>
              </a:r>
            </a:p>
          </p:txBody>
        </p:sp>
        <p:sp>
          <p:nvSpPr>
            <p:cNvPr id="12" name="MH_SubTitle_2"/>
            <p:cNvSpPr/>
            <p:nvPr>
              <p:custDataLst>
                <p:tags r:id="rId6"/>
              </p:custDataLst>
            </p:nvPr>
          </p:nvSpPr>
          <p:spPr>
            <a:xfrm>
              <a:off x="6654" y="4093"/>
              <a:ext cx="3906" cy="1436"/>
            </a:xfrm>
            <a:prstGeom prst="rect">
              <a:avLst/>
            </a:prstGeom>
            <a:solidFill>
              <a:srgbClr val="89B621"/>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defRPr/>
              </a:pPr>
              <a:r>
                <a:rPr lang="zh-CN" altLang="en-US" sz="2000" b="1" dirty="0">
                  <a:solidFill>
                    <a:prstClr val="white"/>
                  </a:solidFill>
                  <a:latin typeface="仿宋" panose="02010609060101010101" charset="-122"/>
                  <a:ea typeface="仿宋" panose="02010609060101010101" charset="-122"/>
                </a:rPr>
                <a:t>学习资料及成果管理</a:t>
              </a:r>
            </a:p>
          </p:txBody>
        </p:sp>
        <p:pic>
          <p:nvPicPr>
            <p:cNvPr id="13" name="Picture 2" descr="http://myeducs.cn/uploadfile/200905/10/B9133241478.png"/>
            <p:cNvPicPr>
              <a:picLocks noChangeAspect="1" noChangeArrowheads="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52" y="3226"/>
              <a:ext cx="2570" cy="2570"/>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左大括号 3"/>
            <p:cNvSpPr/>
            <p:nvPr/>
          </p:nvSpPr>
          <p:spPr>
            <a:xfrm>
              <a:off x="5191" y="2072"/>
              <a:ext cx="939" cy="5443"/>
            </a:xfrm>
            <a:prstGeom prst="leftBrace">
              <a:avLst>
                <a:gd name="adj1" fmla="val 8333"/>
                <a:gd name="adj2" fmla="val 47911"/>
              </a:avLst>
            </a:prstGeom>
            <a:ln w="28575" cmpd="sng">
              <a:solidFill>
                <a:srgbClr val="0070C0"/>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2400" b="1">
                <a:solidFill>
                  <a:prstClr val="black"/>
                </a:solidFill>
                <a:latin typeface="仿宋" panose="02010609060101010101" charset="-122"/>
                <a:ea typeface="仿宋" panose="02010609060101010101" charset="-122"/>
              </a:endParaRPr>
            </a:p>
          </p:txBody>
        </p:sp>
      </p:grpSp>
      <p:sp>
        <p:nvSpPr>
          <p:cNvPr id="24" name="矩形 23"/>
          <p:cNvSpPr/>
          <p:nvPr/>
        </p:nvSpPr>
        <p:spPr>
          <a:xfrm>
            <a:off x="959684" y="4965728"/>
            <a:ext cx="10273141" cy="1740456"/>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135" b="1" dirty="0">
                <a:solidFill>
                  <a:prstClr val="white"/>
                </a:solidFill>
                <a:latin typeface="仿宋" panose="02010609060101010101" charset="-122"/>
                <a:ea typeface="仿宋" panose="02010609060101010101" charset="-122"/>
              </a:rPr>
              <a:t>为用户提供终身学习和永久保存的移动个人数字图书馆，基于用户行为画像进行智能推送，将最新出版的学术文献第一时间推送给最需要的读者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4135" y="199390"/>
            <a:ext cx="12062460" cy="6326505"/>
            <a:chOff x="101" y="314"/>
            <a:chExt cx="18996" cy="9963"/>
          </a:xfrm>
        </p:grpSpPr>
        <p:pic>
          <p:nvPicPr>
            <p:cNvPr id="4" name="图片 3"/>
            <p:cNvPicPr>
              <a:picLocks noChangeAspect="1"/>
            </p:cNvPicPr>
            <p:nvPr/>
          </p:nvPicPr>
          <p:blipFill>
            <a:blip r:embed="rId2"/>
            <a:stretch>
              <a:fillRect/>
            </a:stretch>
          </p:blipFill>
          <p:spPr>
            <a:xfrm>
              <a:off x="101" y="1469"/>
              <a:ext cx="18997" cy="8809"/>
            </a:xfrm>
            <a:prstGeom prst="rect">
              <a:avLst/>
            </a:prstGeom>
          </p:spPr>
        </p:pic>
        <p:sp>
          <p:nvSpPr>
            <p:cNvPr id="12" name="矩形标注 11"/>
            <p:cNvSpPr/>
            <p:nvPr/>
          </p:nvSpPr>
          <p:spPr>
            <a:xfrm>
              <a:off x="3246" y="314"/>
              <a:ext cx="2457" cy="1155"/>
            </a:xfrm>
            <a:prstGeom prst="wedgeRectCallout">
              <a:avLst>
                <a:gd name="adj1" fmla="val 20096"/>
                <a:gd name="adj2" fmla="val 76081"/>
              </a:avLst>
            </a:prstGeom>
            <a:noFill/>
            <a:ln w="25400" cap="flat" cmpd="sng" algn="ctr">
              <a:solidFill>
                <a:srgbClr val="0070C0"/>
              </a:solidFill>
              <a:prstDash val="solid"/>
            </a:ln>
            <a:effectLst/>
          </p:spPr>
          <p:txBody>
            <a:bodyPr rtlCol="0" anchor="ctr"/>
            <a:lstStyle/>
            <a:p>
              <a:pPr algn="ctr" defTabSz="685165">
                <a:defRPr/>
              </a:pPr>
              <a:r>
                <a:rPr lang="zh-CN" altLang="en-US" sz="2000" b="1" kern="0" dirty="0">
                  <a:solidFill>
                    <a:schemeClr val="tx1"/>
                  </a:solidFill>
                  <a:latin typeface="仿宋" panose="02010609060101010101" charset="-122"/>
                  <a:ea typeface="仿宋" panose="02010609060101010101" charset="-122"/>
                </a:rPr>
                <a:t>学习任务及资料管理</a:t>
              </a:r>
            </a:p>
          </p:txBody>
        </p:sp>
      </p:grpSp>
      <p:grpSp>
        <p:nvGrpSpPr>
          <p:cNvPr id="8" name="组合 7"/>
          <p:cNvGrpSpPr/>
          <p:nvPr/>
        </p:nvGrpSpPr>
        <p:grpSpPr>
          <a:xfrm>
            <a:off x="64770" y="199390"/>
            <a:ext cx="12062460" cy="6344285"/>
            <a:chOff x="102" y="314"/>
            <a:chExt cx="18996" cy="9991"/>
          </a:xfrm>
        </p:grpSpPr>
        <p:pic>
          <p:nvPicPr>
            <p:cNvPr id="5" name="图片 4"/>
            <p:cNvPicPr>
              <a:picLocks noChangeAspect="1"/>
            </p:cNvPicPr>
            <p:nvPr/>
          </p:nvPicPr>
          <p:blipFill>
            <a:blip r:embed="rId3"/>
            <a:stretch>
              <a:fillRect/>
            </a:stretch>
          </p:blipFill>
          <p:spPr>
            <a:xfrm>
              <a:off x="102" y="1469"/>
              <a:ext cx="18997" cy="8837"/>
            </a:xfrm>
            <a:prstGeom prst="rect">
              <a:avLst/>
            </a:prstGeom>
          </p:spPr>
        </p:pic>
        <p:sp>
          <p:nvSpPr>
            <p:cNvPr id="6" name="矩形标注 5"/>
            <p:cNvSpPr/>
            <p:nvPr/>
          </p:nvSpPr>
          <p:spPr>
            <a:xfrm>
              <a:off x="6602" y="314"/>
              <a:ext cx="2457" cy="1155"/>
            </a:xfrm>
            <a:prstGeom prst="wedgeRectCallout">
              <a:avLst>
                <a:gd name="adj1" fmla="val 20096"/>
                <a:gd name="adj2" fmla="val 76081"/>
              </a:avLst>
            </a:prstGeom>
            <a:noFill/>
            <a:ln w="25400" cap="flat" cmpd="sng" algn="ctr">
              <a:solidFill>
                <a:srgbClr val="0070C0"/>
              </a:solidFill>
              <a:prstDash val="solid"/>
            </a:ln>
            <a:effectLst/>
          </p:spPr>
          <p:txBody>
            <a:bodyPr rtlCol="0" anchor="ctr"/>
            <a:lstStyle/>
            <a:p>
              <a:pPr algn="ctr" defTabSz="685165">
                <a:defRPr/>
              </a:pPr>
              <a:r>
                <a:rPr lang="zh-CN" altLang="en-US" sz="2000" b="1" kern="0" dirty="0">
                  <a:solidFill>
                    <a:schemeClr val="tx1"/>
                  </a:solidFill>
                  <a:latin typeface="仿宋" panose="02010609060101010101" charset="-122"/>
                  <a:ea typeface="仿宋" panose="02010609060101010101" charset="-122"/>
                </a:rPr>
                <a:t>网盘资料永久存储管理</a:t>
              </a:r>
            </a:p>
          </p:txBody>
        </p:sp>
      </p:grpSp>
      <p:grpSp>
        <p:nvGrpSpPr>
          <p:cNvPr id="11" name="组合 10"/>
          <p:cNvGrpSpPr/>
          <p:nvPr/>
        </p:nvGrpSpPr>
        <p:grpSpPr>
          <a:xfrm>
            <a:off x="64770" y="199390"/>
            <a:ext cx="12076430" cy="6204585"/>
            <a:chOff x="102" y="314"/>
            <a:chExt cx="19018" cy="9771"/>
          </a:xfrm>
        </p:grpSpPr>
        <p:pic>
          <p:nvPicPr>
            <p:cNvPr id="9" name="图片 8"/>
            <p:cNvPicPr>
              <a:picLocks noChangeAspect="1"/>
            </p:cNvPicPr>
            <p:nvPr/>
          </p:nvPicPr>
          <p:blipFill>
            <a:blip r:embed="rId4"/>
            <a:stretch>
              <a:fillRect/>
            </a:stretch>
          </p:blipFill>
          <p:spPr>
            <a:xfrm>
              <a:off x="102" y="1469"/>
              <a:ext cx="19018" cy="8616"/>
            </a:xfrm>
            <a:prstGeom prst="rect">
              <a:avLst/>
            </a:prstGeom>
          </p:spPr>
        </p:pic>
        <p:sp>
          <p:nvSpPr>
            <p:cNvPr id="10" name="矩形标注 9"/>
            <p:cNvSpPr/>
            <p:nvPr/>
          </p:nvSpPr>
          <p:spPr>
            <a:xfrm>
              <a:off x="9958" y="314"/>
              <a:ext cx="2457" cy="1155"/>
            </a:xfrm>
            <a:prstGeom prst="wedgeRectCallout">
              <a:avLst>
                <a:gd name="adj1" fmla="val 20096"/>
                <a:gd name="adj2" fmla="val 76081"/>
              </a:avLst>
            </a:prstGeom>
            <a:noFill/>
            <a:ln w="25400" cap="flat" cmpd="sng" algn="ctr">
              <a:solidFill>
                <a:srgbClr val="0070C0"/>
              </a:solidFill>
              <a:prstDash val="solid"/>
            </a:ln>
            <a:effectLst/>
          </p:spPr>
          <p:txBody>
            <a:bodyPr rtlCol="0" anchor="ctr"/>
            <a:lstStyle/>
            <a:p>
              <a:pPr algn="ctr" defTabSz="685165">
                <a:defRPr/>
              </a:pPr>
              <a:r>
                <a:rPr lang="zh-CN" altLang="en-US" sz="2000" b="1" kern="0" dirty="0">
                  <a:solidFill>
                    <a:schemeClr val="tx1"/>
                  </a:solidFill>
                  <a:latin typeface="仿宋" panose="02010609060101010101" charset="-122"/>
                  <a:ea typeface="仿宋" panose="02010609060101010101" charset="-122"/>
                </a:rPr>
                <a:t>支持构建个人知识图谱</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1"/>
          <p:cNvPicPr>
            <a:picLocks noChangeAspect="1"/>
          </p:cNvPicPr>
          <p:nvPr/>
        </p:nvPicPr>
        <p:blipFill>
          <a:blip r:embed="rId2"/>
          <a:srcRect l="10094" t="20896" r="9842" b="30789"/>
          <a:stretch>
            <a:fillRect/>
          </a:stretch>
        </p:blipFill>
        <p:spPr>
          <a:xfrm>
            <a:off x="9850120" y="142240"/>
            <a:ext cx="2226310" cy="855980"/>
          </a:xfrm>
          <a:prstGeom prst="rect">
            <a:avLst/>
          </a:prstGeom>
        </p:spPr>
      </p:pic>
      <p:cxnSp>
        <p:nvCxnSpPr>
          <p:cNvPr id="6" name="直接连接符 5"/>
          <p:cNvCxnSpPr/>
          <p:nvPr/>
        </p:nvCxnSpPr>
        <p:spPr>
          <a:xfrm flipH="1">
            <a:off x="8890" y="1135380"/>
            <a:ext cx="12174220" cy="1905"/>
          </a:xfrm>
          <a:prstGeom prst="line">
            <a:avLst/>
          </a:prstGeom>
          <a:ln w="28575"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3" name="TextBox 86"/>
          <p:cNvSpPr txBox="1"/>
          <p:nvPr/>
        </p:nvSpPr>
        <p:spPr>
          <a:xfrm>
            <a:off x="484505" y="142240"/>
            <a:ext cx="4516120" cy="859155"/>
          </a:xfrm>
          <a:prstGeom prst="rect">
            <a:avLst/>
          </a:prstGeom>
          <a:noFill/>
        </p:spPr>
        <p:txBody>
          <a:bodyPr wrap="square" lIns="121880" tIns="60938" rIns="121880" bIns="60938">
            <a:spAutoFit/>
          </a:bodyPr>
          <a:lstStyle/>
          <a:p>
            <a:pPr algn="l">
              <a:defRPr/>
            </a:pPr>
            <a:r>
              <a:rPr lang="zh-CN" altLang="en-US" sz="4800" b="1" spc="200" dirty="0">
                <a:solidFill>
                  <a:schemeClr val="tx1"/>
                </a:solidFill>
                <a:latin typeface="仿宋" panose="02010609060101010101" charset="-122"/>
                <a:ea typeface="仿宋" panose="02010609060101010101" charset="-122"/>
              </a:rPr>
              <a:t>目录</a:t>
            </a:r>
            <a:r>
              <a:rPr lang="zh-CN" altLang="en-US" sz="4000" b="1" spc="200" dirty="0">
                <a:solidFill>
                  <a:schemeClr val="tx1"/>
                </a:solidFill>
                <a:latin typeface="仿宋" panose="02010609060101010101" charset="-122"/>
                <a:ea typeface="仿宋" panose="02010609060101010101" charset="-122"/>
              </a:rPr>
              <a:t> </a:t>
            </a:r>
            <a:r>
              <a:rPr lang="en-US" altLang="zh-CN" sz="4000" b="1" spc="200" dirty="0">
                <a:solidFill>
                  <a:schemeClr val="tx1"/>
                </a:solidFill>
                <a:latin typeface="仿宋" panose="02010609060101010101" charset="-122"/>
                <a:ea typeface="仿宋" panose="02010609060101010101" charset="-122"/>
              </a:rPr>
              <a:t>CONTENTS</a:t>
            </a:r>
          </a:p>
        </p:txBody>
      </p:sp>
      <p:sp>
        <p:nvSpPr>
          <p:cNvPr id="67" name="圆角矩形 66"/>
          <p:cNvSpPr/>
          <p:nvPr/>
        </p:nvSpPr>
        <p:spPr>
          <a:xfrm>
            <a:off x="2159635" y="2035175"/>
            <a:ext cx="513080" cy="511810"/>
          </a:xfrm>
          <a:prstGeom prst="roundRect">
            <a:avLst/>
          </a:prstGeom>
          <a:solidFill>
            <a:schemeClr val="bg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b="1" dirty="0">
                <a:latin typeface="仿宋" panose="02010609060101010101" charset="-122"/>
                <a:ea typeface="仿宋" panose="02010609060101010101" charset="-122"/>
                <a:cs typeface="Arial Unicode MS" panose="020B0604020202020204" pitchFamily="34" charset="-122"/>
              </a:rPr>
              <a:t>1</a:t>
            </a:r>
          </a:p>
        </p:txBody>
      </p:sp>
      <p:grpSp>
        <p:nvGrpSpPr>
          <p:cNvPr id="68" name="组合 67"/>
          <p:cNvGrpSpPr/>
          <p:nvPr/>
        </p:nvGrpSpPr>
        <p:grpSpPr>
          <a:xfrm>
            <a:off x="2948940" y="1932305"/>
            <a:ext cx="2618105" cy="695960"/>
            <a:chOff x="6339097" y="1573726"/>
            <a:chExt cx="3596953" cy="511504"/>
          </a:xfrm>
        </p:grpSpPr>
        <p:sp>
          <p:nvSpPr>
            <p:cNvPr id="69" name="圆角矩形 68"/>
            <p:cNvSpPr/>
            <p:nvPr/>
          </p:nvSpPr>
          <p:spPr>
            <a:xfrm>
              <a:off x="6339097" y="1573726"/>
              <a:ext cx="3596953" cy="511504"/>
            </a:xfrm>
            <a:prstGeom prst="roundRect">
              <a:avLst/>
            </a:prstGeom>
            <a:solidFill>
              <a:schemeClr val="bg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b="1" dirty="0">
                <a:latin typeface="仿宋" panose="02010609060101010101" charset="-122"/>
                <a:ea typeface="仿宋" panose="02010609060101010101" charset="-122"/>
                <a:cs typeface="Arial Unicode MS" panose="020B0604020202020204" pitchFamily="34" charset="-122"/>
              </a:endParaRPr>
            </a:p>
          </p:txBody>
        </p:sp>
        <p:sp>
          <p:nvSpPr>
            <p:cNvPr id="70" name="矩形 69"/>
            <p:cNvSpPr/>
            <p:nvPr/>
          </p:nvSpPr>
          <p:spPr>
            <a:xfrm>
              <a:off x="6339746" y="1649332"/>
              <a:ext cx="3596304" cy="360760"/>
            </a:xfrm>
            <a:prstGeom prst="rect">
              <a:avLst/>
            </a:prstGeom>
          </p:spPr>
          <p:txBody>
            <a:bodyPr wrap="square" lIns="121960" tIns="60980" rIns="121960" bIns="60980">
              <a:spAutoFit/>
            </a:bodyPr>
            <a:lstStyle/>
            <a:p>
              <a:pPr algn="l">
                <a:defRPr/>
              </a:pPr>
              <a:r>
                <a:rPr lang="zh-CN" sz="2400" b="1" kern="100" dirty="0">
                  <a:solidFill>
                    <a:schemeClr val="bg1"/>
                  </a:solidFill>
                  <a:latin typeface="仿宋" panose="02010609060101010101" charset="-122"/>
                  <a:ea typeface="仿宋" panose="02010609060101010101" charset="-122"/>
                  <a:cs typeface="Times New Roman" panose="02020603050405020304" pitchFamily="18" charset="0"/>
                </a:rPr>
                <a:t>研学平台</a:t>
              </a:r>
              <a:r>
                <a:rPr lang="zh-CN" sz="2400" b="1" kern="100" dirty="0">
                  <a:solidFill>
                    <a:schemeClr val="bg1"/>
                  </a:solidFill>
                  <a:latin typeface="仿宋" panose="02010609060101010101" charset="-122"/>
                  <a:ea typeface="仿宋" panose="02010609060101010101" charset="-122"/>
                  <a:cs typeface="Times New Roman" panose="02020603050405020304" pitchFamily="18" charset="0"/>
                  <a:sym typeface="+mn-ea"/>
                </a:rPr>
                <a:t>是什么</a:t>
              </a:r>
              <a:r>
                <a:rPr lang="zh-CN" sz="2400" b="1" kern="100" dirty="0">
                  <a:solidFill>
                    <a:schemeClr val="bg1"/>
                  </a:solidFill>
                  <a:latin typeface="仿宋" panose="02010609060101010101" charset="-122"/>
                  <a:ea typeface="仿宋" panose="02010609060101010101" charset="-122"/>
                  <a:cs typeface="Times New Roman" panose="02020603050405020304" pitchFamily="18" charset="0"/>
                </a:rPr>
                <a:t>？</a:t>
              </a:r>
            </a:p>
          </p:txBody>
        </p:sp>
      </p:grpSp>
      <p:grpSp>
        <p:nvGrpSpPr>
          <p:cNvPr id="15" name="组合 14"/>
          <p:cNvGrpSpPr/>
          <p:nvPr/>
        </p:nvGrpSpPr>
        <p:grpSpPr>
          <a:xfrm>
            <a:off x="2146935" y="3580130"/>
            <a:ext cx="4944745" cy="695960"/>
            <a:chOff x="3401" y="4826"/>
            <a:chExt cx="7787" cy="1096"/>
          </a:xfrm>
        </p:grpSpPr>
        <p:sp>
          <p:nvSpPr>
            <p:cNvPr id="71" name="圆角矩形 70"/>
            <p:cNvSpPr/>
            <p:nvPr/>
          </p:nvSpPr>
          <p:spPr>
            <a:xfrm>
              <a:off x="3401" y="4971"/>
              <a:ext cx="808" cy="806"/>
            </a:xfrm>
            <a:prstGeom prst="roundRect">
              <a:avLst/>
            </a:prstGeom>
            <a:solidFill>
              <a:schemeClr val="bg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b="1" dirty="0">
                  <a:latin typeface="仿宋" panose="02010609060101010101" charset="-122"/>
                  <a:ea typeface="仿宋" panose="02010609060101010101" charset="-122"/>
                  <a:cs typeface="Arial Unicode MS" panose="020B0604020202020204" pitchFamily="34" charset="-122"/>
                </a:rPr>
                <a:t>2</a:t>
              </a:r>
            </a:p>
          </p:txBody>
        </p:sp>
        <p:grpSp>
          <p:nvGrpSpPr>
            <p:cNvPr id="72" name="组合 71"/>
            <p:cNvGrpSpPr/>
            <p:nvPr/>
          </p:nvGrpSpPr>
          <p:grpSpPr>
            <a:xfrm>
              <a:off x="4644" y="4826"/>
              <a:ext cx="6545" cy="1096"/>
              <a:chOff x="6315199" y="2410178"/>
              <a:chExt cx="4159664" cy="511504"/>
            </a:xfrm>
          </p:grpSpPr>
          <p:sp>
            <p:nvSpPr>
              <p:cNvPr id="73" name="圆角矩形 72"/>
              <p:cNvSpPr/>
              <p:nvPr/>
            </p:nvSpPr>
            <p:spPr>
              <a:xfrm>
                <a:off x="6315199" y="2410178"/>
                <a:ext cx="4159664" cy="511504"/>
              </a:xfrm>
              <a:prstGeom prst="roundRect">
                <a:avLst/>
              </a:prstGeom>
              <a:solidFill>
                <a:schemeClr val="bg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b="1" dirty="0">
                  <a:latin typeface="仿宋" panose="02010609060101010101" charset="-122"/>
                  <a:ea typeface="仿宋" panose="02010609060101010101" charset="-122"/>
                  <a:cs typeface="Arial Unicode MS" panose="020B0604020202020204" pitchFamily="34" charset="-122"/>
                </a:endParaRPr>
              </a:p>
            </p:txBody>
          </p:sp>
          <p:sp>
            <p:nvSpPr>
              <p:cNvPr id="74" name="矩形 73"/>
              <p:cNvSpPr/>
              <p:nvPr/>
            </p:nvSpPr>
            <p:spPr>
              <a:xfrm>
                <a:off x="6327604" y="2495584"/>
                <a:ext cx="4147259" cy="360760"/>
              </a:xfrm>
              <a:prstGeom prst="rect">
                <a:avLst/>
              </a:prstGeom>
            </p:spPr>
            <p:txBody>
              <a:bodyPr wrap="square" lIns="121960" tIns="60980" rIns="121960" bIns="60980">
                <a:spAutoFit/>
              </a:bodyPr>
              <a:lstStyle/>
              <a:p>
                <a:pPr>
                  <a:defRPr/>
                </a:pPr>
                <a:r>
                  <a:rPr lang="zh-CN" sz="2400" b="1" kern="100" dirty="0">
                    <a:solidFill>
                      <a:schemeClr val="bg1"/>
                    </a:solidFill>
                    <a:latin typeface="仿宋" panose="02010609060101010101" charset="-122"/>
                    <a:ea typeface="仿宋" panose="02010609060101010101" charset="-122"/>
                    <a:cs typeface="Times New Roman" panose="02020603050405020304" pitchFamily="18" charset="0"/>
                  </a:rPr>
                  <a:t>研学平台如何实现知识创新？</a:t>
                </a:r>
              </a:p>
            </p:txBody>
          </p:sp>
        </p:grpSp>
      </p:grpSp>
      <p:sp>
        <p:nvSpPr>
          <p:cNvPr id="88" name="下箭头 87"/>
          <p:cNvSpPr/>
          <p:nvPr/>
        </p:nvSpPr>
        <p:spPr>
          <a:xfrm rot="16200000">
            <a:off x="1306830" y="5273675"/>
            <a:ext cx="575945" cy="679450"/>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rtlCol="0" anchor="ctr"/>
          <a:lstStyle/>
          <a:p>
            <a:pPr algn="ctr"/>
            <a:endParaRPr lang="zh-CN" altLang="en-US" b="1">
              <a:latin typeface="仿宋" panose="02010609060101010101" charset="-122"/>
              <a:ea typeface="仿宋" panose="02010609060101010101" charset="-122"/>
            </a:endParaRPr>
          </a:p>
        </p:txBody>
      </p:sp>
      <p:sp>
        <p:nvSpPr>
          <p:cNvPr id="4" name="圆角矩形 3"/>
          <p:cNvSpPr/>
          <p:nvPr/>
        </p:nvSpPr>
        <p:spPr>
          <a:xfrm>
            <a:off x="2159635" y="5358130"/>
            <a:ext cx="513080" cy="51181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b="1" dirty="0">
                <a:latin typeface="仿宋" panose="02010609060101010101" charset="-122"/>
                <a:ea typeface="仿宋" panose="02010609060101010101" charset="-122"/>
                <a:cs typeface="Arial Unicode MS" panose="020B0604020202020204" pitchFamily="34" charset="-122"/>
              </a:rPr>
              <a:t>3</a:t>
            </a:r>
          </a:p>
        </p:txBody>
      </p:sp>
      <p:grpSp>
        <p:nvGrpSpPr>
          <p:cNvPr id="7" name="组合 6"/>
          <p:cNvGrpSpPr/>
          <p:nvPr/>
        </p:nvGrpSpPr>
        <p:grpSpPr>
          <a:xfrm>
            <a:off x="2967355" y="5275580"/>
            <a:ext cx="2887755" cy="676275"/>
            <a:chOff x="6338462" y="4180903"/>
            <a:chExt cx="2663620" cy="511504"/>
          </a:xfrm>
        </p:grpSpPr>
        <p:sp>
          <p:nvSpPr>
            <p:cNvPr id="8" name="圆角矩形 7"/>
            <p:cNvSpPr/>
            <p:nvPr/>
          </p:nvSpPr>
          <p:spPr>
            <a:xfrm>
              <a:off x="6339037" y="4180903"/>
              <a:ext cx="2663045"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b="1" dirty="0">
                <a:latin typeface="仿宋" panose="02010609060101010101" charset="-122"/>
                <a:ea typeface="仿宋" panose="02010609060101010101" charset="-122"/>
                <a:cs typeface="Arial Unicode MS" panose="020B0604020202020204" pitchFamily="34" charset="-122"/>
              </a:endParaRPr>
            </a:p>
          </p:txBody>
        </p:sp>
        <p:sp>
          <p:nvSpPr>
            <p:cNvPr id="9" name="矩形 8"/>
            <p:cNvSpPr/>
            <p:nvPr/>
          </p:nvSpPr>
          <p:spPr>
            <a:xfrm>
              <a:off x="6338462" y="4251985"/>
              <a:ext cx="2663620" cy="371261"/>
            </a:xfrm>
            <a:prstGeom prst="rect">
              <a:avLst/>
            </a:prstGeom>
          </p:spPr>
          <p:txBody>
            <a:bodyPr wrap="square" lIns="121960" tIns="60980" rIns="121960" bIns="60980">
              <a:spAutoFit/>
            </a:bodyPr>
            <a:lstStyle/>
            <a:p>
              <a:pPr>
                <a:defRPr/>
              </a:pPr>
              <a:r>
                <a:rPr lang="zh-CN" sz="2400" b="1" kern="100" dirty="0">
                  <a:solidFill>
                    <a:schemeClr val="bg1"/>
                  </a:solidFill>
                  <a:latin typeface="仿宋" panose="02010609060101010101" charset="-122"/>
                  <a:ea typeface="仿宋" panose="02010609060101010101" charset="-122"/>
                  <a:cs typeface="Times New Roman" panose="02020603050405020304" pitchFamily="18" charset="0"/>
                </a:rPr>
                <a:t>研学平台适用</a:t>
              </a:r>
              <a:r>
                <a:rPr lang="zh-CN" sz="2400" b="1" kern="100" dirty="0" smtClean="0">
                  <a:solidFill>
                    <a:schemeClr val="bg1"/>
                  </a:solidFill>
                  <a:latin typeface="仿宋" panose="02010609060101010101" charset="-122"/>
                  <a:ea typeface="仿宋" panose="02010609060101010101" charset="-122"/>
                  <a:cs typeface="Times New Roman" panose="02020603050405020304" pitchFamily="18" charset="0"/>
                </a:rPr>
                <a:t>人群</a:t>
              </a:r>
              <a:endParaRPr lang="zh-CN" sz="2400" b="1" kern="100" dirty="0">
                <a:solidFill>
                  <a:schemeClr val="bg1"/>
                </a:solidFill>
                <a:latin typeface="仿宋" panose="02010609060101010101" charset="-122"/>
                <a:ea typeface="仿宋" panose="02010609060101010101" charset="-122"/>
                <a:cs typeface="Times New Roman" panose="02020603050405020304" pitchFamily="18" charset="0"/>
              </a:endParaRPr>
            </a:p>
          </p:txBody>
        </p:sp>
      </p:grpSp>
      <p:sp>
        <p:nvSpPr>
          <p:cNvPr id="10" name="圆角矩形 9"/>
          <p:cNvSpPr/>
          <p:nvPr/>
        </p:nvSpPr>
        <p:spPr>
          <a:xfrm>
            <a:off x="8742680" y="1932305"/>
            <a:ext cx="1487170" cy="695960"/>
          </a:xfrm>
          <a:prstGeom prst="roundRect">
            <a:avLst/>
          </a:prstGeom>
          <a:solidFill>
            <a:schemeClr val="bg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zh-CN" altLang="en-US" sz="2400" b="1" dirty="0">
                <a:latin typeface="仿宋" panose="02010609060101010101" charset="-122"/>
                <a:ea typeface="仿宋" panose="02010609060101010101" charset="-122"/>
                <a:cs typeface="Arial Unicode MS" panose="020B0604020202020204" pitchFamily="34" charset="-122"/>
              </a:rPr>
              <a:t>是什么？</a:t>
            </a:r>
          </a:p>
        </p:txBody>
      </p:sp>
      <p:grpSp>
        <p:nvGrpSpPr>
          <p:cNvPr id="18" name="组合 17"/>
          <p:cNvGrpSpPr/>
          <p:nvPr/>
        </p:nvGrpSpPr>
        <p:grpSpPr>
          <a:xfrm>
            <a:off x="8460105" y="2790190"/>
            <a:ext cx="2052320" cy="1499870"/>
            <a:chOff x="13323" y="4394"/>
            <a:chExt cx="3232" cy="2362"/>
          </a:xfrm>
        </p:grpSpPr>
        <p:sp>
          <p:nvSpPr>
            <p:cNvPr id="11" name="圆角矩形 10"/>
            <p:cNvSpPr/>
            <p:nvPr/>
          </p:nvSpPr>
          <p:spPr>
            <a:xfrm>
              <a:off x="13323" y="5660"/>
              <a:ext cx="3232" cy="1096"/>
            </a:xfrm>
            <a:prstGeom prst="roundRect">
              <a:avLst/>
            </a:prstGeom>
            <a:solidFill>
              <a:schemeClr val="bg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zh-CN" altLang="en-US" sz="2400" b="1" dirty="0">
                  <a:latin typeface="仿宋" panose="02010609060101010101" charset="-122"/>
                  <a:ea typeface="仿宋" panose="02010609060101010101" charset="-122"/>
                  <a:cs typeface="Arial Unicode MS" panose="020B0604020202020204" pitchFamily="34" charset="-122"/>
                </a:rPr>
                <a:t>干什么用的？</a:t>
              </a:r>
            </a:p>
          </p:txBody>
        </p:sp>
        <p:sp>
          <p:nvSpPr>
            <p:cNvPr id="13" name="下箭头 12"/>
            <p:cNvSpPr/>
            <p:nvPr/>
          </p:nvSpPr>
          <p:spPr>
            <a:xfrm>
              <a:off x="14433" y="4394"/>
              <a:ext cx="1012" cy="1012"/>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圆角矩形 11"/>
          <p:cNvSpPr/>
          <p:nvPr/>
        </p:nvSpPr>
        <p:spPr>
          <a:xfrm>
            <a:off x="8630602" y="5236804"/>
            <a:ext cx="1711325" cy="69596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zh-CN" altLang="en-US" sz="2400" b="1" dirty="0">
                <a:latin typeface="仿宋" panose="02010609060101010101" charset="-122"/>
                <a:ea typeface="仿宋" panose="02010609060101010101" charset="-122"/>
                <a:cs typeface="Arial Unicode MS" panose="020B0604020202020204" pitchFamily="34" charset="-122"/>
              </a:rPr>
              <a:t>给谁</a:t>
            </a:r>
            <a:r>
              <a:rPr lang="zh-CN" altLang="en-US" sz="2400" b="1" dirty="0" smtClean="0">
                <a:latin typeface="仿宋" panose="02010609060101010101" charset="-122"/>
                <a:ea typeface="仿宋" panose="02010609060101010101" charset="-122"/>
                <a:cs typeface="Arial Unicode MS" panose="020B0604020202020204" pitchFamily="34" charset="-122"/>
              </a:rPr>
              <a:t>用</a:t>
            </a:r>
            <a:endParaRPr lang="zh-CN" altLang="en-US" sz="2400" b="1" dirty="0">
              <a:latin typeface="仿宋" panose="02010609060101010101" charset="-122"/>
              <a:ea typeface="仿宋" panose="02010609060101010101" charset="-122"/>
              <a:cs typeface="Arial Unicode MS" panose="020B0604020202020204" pitchFamily="34" charset="-122"/>
            </a:endParaRPr>
          </a:p>
        </p:txBody>
      </p:sp>
      <p:sp>
        <p:nvSpPr>
          <p:cNvPr id="14" name="下箭头 13"/>
          <p:cNvSpPr/>
          <p:nvPr/>
        </p:nvSpPr>
        <p:spPr>
          <a:xfrm>
            <a:off x="9164955" y="4451350"/>
            <a:ext cx="642620" cy="642620"/>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1"/>
          <p:cNvPicPr>
            <a:picLocks noChangeAspect="1"/>
          </p:cNvPicPr>
          <p:nvPr/>
        </p:nvPicPr>
        <p:blipFill>
          <a:blip r:embed="rId6"/>
          <a:srcRect l="10094" t="20896" r="9842" b="30789"/>
          <a:stretch>
            <a:fillRect/>
          </a:stretch>
        </p:blipFill>
        <p:spPr>
          <a:xfrm>
            <a:off x="9850120" y="142240"/>
            <a:ext cx="2226310" cy="855980"/>
          </a:xfrm>
          <a:prstGeom prst="rect">
            <a:avLst/>
          </a:prstGeom>
        </p:spPr>
      </p:pic>
      <p:cxnSp>
        <p:nvCxnSpPr>
          <p:cNvPr id="6" name="直接连接符 5"/>
          <p:cNvCxnSpPr/>
          <p:nvPr/>
        </p:nvCxnSpPr>
        <p:spPr>
          <a:xfrm flipH="1">
            <a:off x="8890" y="1135380"/>
            <a:ext cx="12174220" cy="1905"/>
          </a:xfrm>
          <a:prstGeom prst="line">
            <a:avLst/>
          </a:prstGeom>
          <a:ln w="28575"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3" name="TextBox 86"/>
          <p:cNvSpPr txBox="1"/>
          <p:nvPr/>
        </p:nvSpPr>
        <p:spPr>
          <a:xfrm>
            <a:off x="469265" y="323850"/>
            <a:ext cx="4574540" cy="674370"/>
          </a:xfrm>
          <a:prstGeom prst="rect">
            <a:avLst/>
          </a:prstGeom>
          <a:noFill/>
        </p:spPr>
        <p:txBody>
          <a:bodyPr wrap="square" lIns="121880" tIns="60938" rIns="121880" bIns="60938">
            <a:spAutoFit/>
          </a:bodyPr>
          <a:lstStyle/>
          <a:p>
            <a:pPr algn="l">
              <a:defRPr/>
            </a:pPr>
            <a:r>
              <a:rPr lang="en-US" altLang="zh-CN" sz="3600" b="1" spc="200" dirty="0" smtClean="0">
                <a:solidFill>
                  <a:schemeClr val="tx1"/>
                </a:solidFill>
                <a:latin typeface="仿宋" panose="02010609060101010101" charset="-122"/>
                <a:ea typeface="仿宋" panose="02010609060101010101" charset="-122"/>
              </a:rPr>
              <a:t>3 ECSP</a:t>
            </a:r>
            <a:r>
              <a:rPr lang="zh-CN" sz="3600" b="1" spc="200" dirty="0" smtClean="0">
                <a:latin typeface="仿宋" panose="02010609060101010101" charset="-122"/>
                <a:ea typeface="仿宋" panose="02010609060101010101" charset="-122"/>
              </a:rPr>
              <a:t>适用</a:t>
            </a:r>
            <a:r>
              <a:rPr lang="zh-CN" sz="3600" b="1" spc="200" dirty="0">
                <a:latin typeface="仿宋" panose="02010609060101010101" charset="-122"/>
                <a:ea typeface="仿宋" panose="02010609060101010101" charset="-122"/>
              </a:rPr>
              <a:t>人群</a:t>
            </a:r>
            <a:endParaRPr lang="zh-CN" sz="3600" b="1" spc="200" dirty="0">
              <a:solidFill>
                <a:srgbClr val="C00000"/>
              </a:solidFill>
              <a:latin typeface="仿宋" panose="02010609060101010101" charset="-122"/>
              <a:ea typeface="仿宋" panose="02010609060101010101" charset="-122"/>
            </a:endParaRPr>
          </a:p>
        </p:txBody>
      </p:sp>
      <p:grpSp>
        <p:nvGrpSpPr>
          <p:cNvPr id="39" name="组合 38"/>
          <p:cNvGrpSpPr/>
          <p:nvPr/>
        </p:nvGrpSpPr>
        <p:grpSpPr>
          <a:xfrm>
            <a:off x="309880" y="1343025"/>
            <a:ext cx="5475605" cy="2353310"/>
            <a:chOff x="488" y="2115"/>
            <a:chExt cx="8623" cy="3706"/>
          </a:xfrm>
        </p:grpSpPr>
        <p:pic>
          <p:nvPicPr>
            <p:cNvPr id="2" name="图片 1" descr="img1"/>
            <p:cNvPicPr>
              <a:picLocks noChangeAspect="1"/>
            </p:cNvPicPr>
            <p:nvPr/>
          </p:nvPicPr>
          <p:blipFill>
            <a:blip r:embed="rId7"/>
            <a:stretch>
              <a:fillRect/>
            </a:stretch>
          </p:blipFill>
          <p:spPr>
            <a:xfrm>
              <a:off x="488" y="3571"/>
              <a:ext cx="3000" cy="2250"/>
            </a:xfrm>
            <a:prstGeom prst="rect">
              <a:avLst/>
            </a:prstGeom>
          </p:spPr>
        </p:pic>
        <p:sp>
          <p:nvSpPr>
            <p:cNvPr id="10" name="MH_SubTitle_3"/>
            <p:cNvSpPr/>
            <p:nvPr>
              <p:custDataLst>
                <p:tags r:id="rId3"/>
              </p:custDataLst>
            </p:nvPr>
          </p:nvSpPr>
          <p:spPr>
            <a:xfrm>
              <a:off x="3691" y="3570"/>
              <a:ext cx="5421" cy="2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lstStyle/>
            <a:p>
              <a:pPr algn="l">
                <a:defRPr/>
              </a:pPr>
              <a:r>
                <a:rPr lang="zh-CN" altLang="en-US" b="1" dirty="0">
                  <a:solidFill>
                    <a:prstClr val="white"/>
                  </a:solidFill>
                  <a:latin typeface="仿宋" panose="02010609060101010101" charset="-122"/>
                  <a:ea typeface="仿宋" panose="02010609060101010101" charset="-122"/>
                </a:rPr>
                <a:t>支持硕、博士</a:t>
              </a:r>
              <a:r>
                <a:rPr lang="zh-CN" altLang="en-US" b="1" dirty="0">
                  <a:solidFill>
                    <a:prstClr val="white"/>
                  </a:solidFill>
                  <a:latin typeface="仿宋" panose="02010609060101010101" charset="-122"/>
                  <a:ea typeface="仿宋" panose="02010609060101010101" charset="-122"/>
                  <a:sym typeface="+mn-ea"/>
                </a:rPr>
                <a:t>全程</a:t>
              </a:r>
              <a:r>
                <a:rPr lang="zh-CN" altLang="en-US" b="1" dirty="0">
                  <a:solidFill>
                    <a:prstClr val="white"/>
                  </a:solidFill>
                  <a:latin typeface="仿宋" panose="02010609060101010101" charset="-122"/>
                  <a:ea typeface="仿宋" panose="02010609060101010101" charset="-122"/>
                </a:rPr>
                <a:t>学习生涯</a:t>
              </a:r>
            </a:p>
            <a:p>
              <a:pPr algn="l">
                <a:defRPr/>
              </a:pPr>
              <a:r>
                <a:rPr lang="en-US" altLang="zh-CN" b="1" dirty="0">
                  <a:solidFill>
                    <a:prstClr val="white"/>
                  </a:solidFill>
                  <a:latin typeface="仿宋" panose="02010609060101010101" charset="-122"/>
                  <a:ea typeface="仿宋" panose="02010609060101010101" charset="-122"/>
                </a:rPr>
                <a:t># </a:t>
              </a:r>
              <a:r>
                <a:rPr lang="zh-CN" altLang="en-US" b="1" dirty="0">
                  <a:solidFill>
                    <a:prstClr val="white"/>
                  </a:solidFill>
                  <a:latin typeface="仿宋" panose="02010609060101010101" charset="-122"/>
                  <a:ea typeface="仿宋" panose="02010609060101010101" charset="-122"/>
                </a:rPr>
                <a:t>论文选题调研、文献综述</a:t>
              </a:r>
            </a:p>
            <a:p>
              <a:pPr algn="l">
                <a:defRPr/>
              </a:pPr>
              <a:r>
                <a:rPr lang="en-US" altLang="zh-CN" b="1" dirty="0">
                  <a:solidFill>
                    <a:prstClr val="white"/>
                  </a:solidFill>
                  <a:latin typeface="仿宋" panose="02010609060101010101" charset="-122"/>
                  <a:ea typeface="仿宋" panose="02010609060101010101" charset="-122"/>
                </a:rPr>
                <a:t># </a:t>
              </a:r>
              <a:r>
                <a:rPr lang="zh-CN" altLang="en-US" b="1" dirty="0">
                  <a:solidFill>
                    <a:prstClr val="white"/>
                  </a:solidFill>
                  <a:latin typeface="仿宋" panose="02010609060101010101" charset="-122"/>
                  <a:ea typeface="仿宋" panose="02010609060101010101" charset="-122"/>
                </a:rPr>
                <a:t>小论文撰写及发表</a:t>
              </a:r>
            </a:p>
            <a:p>
              <a:pPr algn="l">
                <a:defRPr/>
              </a:pPr>
              <a:r>
                <a:rPr lang="en-US" altLang="zh-CN" b="1" dirty="0">
                  <a:solidFill>
                    <a:prstClr val="white"/>
                  </a:solidFill>
                  <a:latin typeface="仿宋" panose="02010609060101010101" charset="-122"/>
                  <a:ea typeface="仿宋" panose="02010609060101010101" charset="-122"/>
                </a:rPr>
                <a:t># </a:t>
              </a:r>
              <a:r>
                <a:rPr lang="zh-CN" altLang="en-US" b="1" dirty="0">
                  <a:solidFill>
                    <a:prstClr val="white"/>
                  </a:solidFill>
                  <a:latin typeface="仿宋" panose="02010609060101010101" charset="-122"/>
                  <a:ea typeface="仿宋" panose="02010609060101010101" charset="-122"/>
                </a:rPr>
                <a:t>学习资料管理、学位论文撰写 </a:t>
              </a:r>
            </a:p>
          </p:txBody>
        </p:sp>
        <p:sp>
          <p:nvSpPr>
            <p:cNvPr id="24" name="Freeform 7"/>
            <p:cNvSpPr>
              <a:spLocks noEditPoints="1"/>
            </p:cNvSpPr>
            <p:nvPr/>
          </p:nvSpPr>
          <p:spPr bwMode="auto">
            <a:xfrm>
              <a:off x="1472" y="2115"/>
              <a:ext cx="1032" cy="1455"/>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rgbClr val="0070C0"/>
            </a:solidFill>
            <a:ln>
              <a:noFill/>
            </a:ln>
          </p:spPr>
          <p:txBody>
            <a:bodyPr vert="horz" wrap="square" lIns="91440" tIns="45720" rIns="91440" bIns="45720" numCol="1" anchor="t" anchorCtr="0" compatLnSpc="1"/>
            <a:lstStyle/>
            <a:p>
              <a:pPr algn="ctr"/>
              <a:r>
                <a:rPr lang="en-US" altLang="zh-CN" sz="3200" b="1">
                  <a:solidFill>
                    <a:prstClr val="black"/>
                  </a:solidFill>
                  <a:latin typeface="仿宋" panose="02010609060101010101" charset="-122"/>
                  <a:ea typeface="仿宋" panose="02010609060101010101" charset="-122"/>
                </a:rPr>
                <a:t>1</a:t>
              </a:r>
            </a:p>
          </p:txBody>
        </p:sp>
        <p:sp>
          <p:nvSpPr>
            <p:cNvPr id="35" name="MH_SubTitle_3"/>
            <p:cNvSpPr/>
            <p:nvPr>
              <p:custDataLst>
                <p:tags r:id="rId4"/>
              </p:custDataLst>
            </p:nvPr>
          </p:nvSpPr>
          <p:spPr>
            <a:xfrm>
              <a:off x="3691" y="2379"/>
              <a:ext cx="1542" cy="92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lstStyle/>
            <a:p>
              <a:pPr algn="ctr">
                <a:defRPr/>
              </a:pPr>
              <a:r>
                <a:rPr lang="zh-CN" sz="2400" b="1" dirty="0">
                  <a:solidFill>
                    <a:prstClr val="white"/>
                  </a:solidFill>
                  <a:latin typeface="仿宋" panose="02010609060101010101" charset="-122"/>
                  <a:ea typeface="仿宋" panose="02010609060101010101" charset="-122"/>
                </a:rPr>
                <a:t>学生</a:t>
              </a:r>
              <a:r>
                <a:rPr lang="zh-CN" altLang="en-US" b="1" dirty="0">
                  <a:solidFill>
                    <a:prstClr val="white"/>
                  </a:solidFill>
                  <a:latin typeface="仿宋" panose="02010609060101010101" charset="-122"/>
                  <a:ea typeface="仿宋" panose="02010609060101010101" charset="-122"/>
                </a:rPr>
                <a:t> </a:t>
              </a:r>
            </a:p>
          </p:txBody>
        </p:sp>
      </p:grpSp>
      <p:grpSp>
        <p:nvGrpSpPr>
          <p:cNvPr id="40" name="组合 39"/>
          <p:cNvGrpSpPr/>
          <p:nvPr/>
        </p:nvGrpSpPr>
        <p:grpSpPr>
          <a:xfrm>
            <a:off x="6121400" y="1343660"/>
            <a:ext cx="5254625" cy="2352675"/>
            <a:chOff x="9640" y="2116"/>
            <a:chExt cx="8275" cy="3705"/>
          </a:xfrm>
        </p:grpSpPr>
        <p:pic>
          <p:nvPicPr>
            <p:cNvPr id="4" name="图片 3" descr="img2"/>
            <p:cNvPicPr>
              <a:picLocks noChangeAspect="1"/>
            </p:cNvPicPr>
            <p:nvPr/>
          </p:nvPicPr>
          <p:blipFill>
            <a:blip r:embed="rId8"/>
            <a:stretch>
              <a:fillRect/>
            </a:stretch>
          </p:blipFill>
          <p:spPr>
            <a:xfrm>
              <a:off x="9640" y="3571"/>
              <a:ext cx="3000" cy="2250"/>
            </a:xfrm>
            <a:prstGeom prst="rect">
              <a:avLst/>
            </a:prstGeom>
          </p:spPr>
        </p:pic>
        <p:sp>
          <p:nvSpPr>
            <p:cNvPr id="12" name="MH_SubTitle_2"/>
            <p:cNvSpPr/>
            <p:nvPr>
              <p:custDataLst>
                <p:tags r:id="rId1"/>
              </p:custDataLst>
            </p:nvPr>
          </p:nvSpPr>
          <p:spPr>
            <a:xfrm>
              <a:off x="12785" y="3571"/>
              <a:ext cx="5131" cy="2250"/>
            </a:xfrm>
            <a:prstGeom prst="rect">
              <a:avLst/>
            </a:prstGeom>
            <a:solidFill>
              <a:srgbClr val="89B621"/>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lstStyle/>
            <a:p>
              <a:pPr algn="l">
                <a:defRPr/>
              </a:pPr>
              <a:r>
                <a:rPr lang="zh-CN" altLang="en-US" b="1" dirty="0">
                  <a:solidFill>
                    <a:prstClr val="white"/>
                  </a:solidFill>
                  <a:latin typeface="仿宋" panose="02010609060101010101" charset="-122"/>
                  <a:ea typeface="仿宋" panose="02010609060101010101" charset="-122"/>
                </a:rPr>
                <a:t>讲师、教授教学科研必备工具</a:t>
              </a:r>
            </a:p>
            <a:p>
              <a:pPr algn="l" fontAlgn="auto">
                <a:lnSpc>
                  <a:spcPct val="120000"/>
                </a:lnSpc>
                <a:defRPr/>
              </a:pPr>
              <a:r>
                <a:rPr lang="en-US" altLang="zh-CN" b="1" dirty="0">
                  <a:solidFill>
                    <a:prstClr val="white"/>
                  </a:solidFill>
                  <a:latin typeface="仿宋" panose="02010609060101010101" charset="-122"/>
                  <a:ea typeface="仿宋" panose="02010609060101010101" charset="-122"/>
                </a:rPr>
                <a:t># </a:t>
              </a:r>
              <a:r>
                <a:rPr lang="zh-CN" altLang="en-US" b="1" dirty="0">
                  <a:solidFill>
                    <a:prstClr val="white"/>
                  </a:solidFill>
                  <a:latin typeface="仿宋" panose="02010609060101010101" charset="-122"/>
                  <a:ea typeface="仿宋" panose="02010609060101010101" charset="-122"/>
                </a:rPr>
                <a:t>了解和掌握最新研究动态</a:t>
              </a:r>
            </a:p>
            <a:p>
              <a:pPr algn="l" fontAlgn="auto">
                <a:lnSpc>
                  <a:spcPct val="120000"/>
                </a:lnSpc>
                <a:defRPr/>
              </a:pPr>
              <a:r>
                <a:rPr lang="en-US" altLang="zh-CN" b="1" dirty="0">
                  <a:solidFill>
                    <a:prstClr val="white"/>
                  </a:solidFill>
                  <a:latin typeface="仿宋" panose="02010609060101010101" charset="-122"/>
                  <a:ea typeface="仿宋" panose="02010609060101010101" charset="-122"/>
                </a:rPr>
                <a:t># </a:t>
              </a:r>
              <a:r>
                <a:rPr lang="zh-CN" altLang="en-US" b="1" dirty="0">
                  <a:solidFill>
                    <a:prstClr val="white"/>
                  </a:solidFill>
                  <a:latin typeface="仿宋" panose="02010609060101010101" charset="-122"/>
                  <a:ea typeface="仿宋" panose="02010609060101010101" charset="-122"/>
                </a:rPr>
                <a:t>学术文章撰写及发表</a:t>
              </a:r>
            </a:p>
            <a:p>
              <a:pPr algn="l" fontAlgn="auto">
                <a:lnSpc>
                  <a:spcPct val="120000"/>
                </a:lnSpc>
                <a:defRPr/>
              </a:pPr>
              <a:r>
                <a:rPr lang="en-US" altLang="zh-CN" b="1" dirty="0">
                  <a:solidFill>
                    <a:prstClr val="white"/>
                  </a:solidFill>
                  <a:latin typeface="仿宋" panose="02010609060101010101" charset="-122"/>
                  <a:ea typeface="仿宋" panose="02010609060101010101" charset="-122"/>
                </a:rPr>
                <a:t># </a:t>
              </a:r>
              <a:r>
                <a:rPr lang="zh-CN" altLang="en-US" b="1" dirty="0">
                  <a:solidFill>
                    <a:prstClr val="white"/>
                  </a:solidFill>
                  <a:latin typeface="仿宋" panose="02010609060101010101" charset="-122"/>
                  <a:ea typeface="仿宋" panose="02010609060101010101" charset="-122"/>
                </a:rPr>
                <a:t>文献资料收集管理及成果 </a:t>
              </a:r>
            </a:p>
          </p:txBody>
        </p:sp>
        <p:sp>
          <p:nvSpPr>
            <p:cNvPr id="25" name="Freeform 7"/>
            <p:cNvSpPr>
              <a:spLocks noEditPoints="1"/>
            </p:cNvSpPr>
            <p:nvPr/>
          </p:nvSpPr>
          <p:spPr bwMode="auto">
            <a:xfrm>
              <a:off x="10624" y="2116"/>
              <a:ext cx="1032" cy="1455"/>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rgbClr val="92D050"/>
            </a:solidFill>
            <a:ln>
              <a:noFill/>
            </a:ln>
          </p:spPr>
          <p:txBody>
            <a:bodyPr vert="horz" wrap="square" lIns="91440" tIns="45720" rIns="91440" bIns="45720" numCol="1" anchor="t" anchorCtr="0" compatLnSpc="1"/>
            <a:lstStyle/>
            <a:p>
              <a:pPr algn="ctr"/>
              <a:r>
                <a:rPr lang="en-US" altLang="zh-CN" sz="3200" b="1">
                  <a:solidFill>
                    <a:prstClr val="black"/>
                  </a:solidFill>
                  <a:latin typeface="仿宋" panose="02010609060101010101" charset="-122"/>
                  <a:ea typeface="仿宋" panose="02010609060101010101" charset="-122"/>
                </a:rPr>
                <a:t>2</a:t>
              </a:r>
            </a:p>
          </p:txBody>
        </p:sp>
        <p:sp>
          <p:nvSpPr>
            <p:cNvPr id="36" name="MH_SubTitle_2"/>
            <p:cNvSpPr/>
            <p:nvPr>
              <p:custDataLst>
                <p:tags r:id="rId2"/>
              </p:custDataLst>
            </p:nvPr>
          </p:nvSpPr>
          <p:spPr>
            <a:xfrm>
              <a:off x="12785" y="2381"/>
              <a:ext cx="1541" cy="926"/>
            </a:xfrm>
            <a:prstGeom prst="rect">
              <a:avLst/>
            </a:prstGeom>
            <a:solidFill>
              <a:srgbClr val="89B621"/>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lstStyle/>
            <a:p>
              <a:pPr algn="ctr">
                <a:defRPr/>
              </a:pPr>
              <a:r>
                <a:rPr lang="zh-CN" altLang="en-US" sz="2400" b="1" dirty="0">
                  <a:solidFill>
                    <a:prstClr val="white"/>
                  </a:solidFill>
                  <a:latin typeface="仿宋" panose="02010609060101010101" charset="-122"/>
                  <a:ea typeface="仿宋" panose="02010609060101010101" charset="-122"/>
                </a:rPr>
                <a:t>教师 </a:t>
              </a:r>
            </a:p>
          </p:txBody>
        </p:sp>
      </p:grpSp>
      <p:grpSp>
        <p:nvGrpSpPr>
          <p:cNvPr id="41" name="组合 40"/>
          <p:cNvGrpSpPr/>
          <p:nvPr/>
        </p:nvGrpSpPr>
        <p:grpSpPr>
          <a:xfrm>
            <a:off x="309880" y="3901440"/>
            <a:ext cx="5475605" cy="2352675"/>
            <a:chOff x="488" y="6144"/>
            <a:chExt cx="8623" cy="3705"/>
          </a:xfrm>
        </p:grpSpPr>
        <p:pic>
          <p:nvPicPr>
            <p:cNvPr id="7" name="图片 6" descr="img3"/>
            <p:cNvPicPr>
              <a:picLocks noChangeAspect="1"/>
            </p:cNvPicPr>
            <p:nvPr/>
          </p:nvPicPr>
          <p:blipFill>
            <a:blip r:embed="rId9"/>
            <a:stretch>
              <a:fillRect/>
            </a:stretch>
          </p:blipFill>
          <p:spPr>
            <a:xfrm>
              <a:off x="488" y="7599"/>
              <a:ext cx="3000" cy="2250"/>
            </a:xfrm>
            <a:prstGeom prst="rect">
              <a:avLst/>
            </a:prstGeom>
          </p:spPr>
        </p:pic>
        <p:sp>
          <p:nvSpPr>
            <p:cNvPr id="8" name="矩形 15"/>
            <p:cNvSpPr>
              <a:spLocks noChangeArrowheads="1"/>
            </p:cNvSpPr>
            <p:nvPr/>
          </p:nvSpPr>
          <p:spPr bwMode="auto">
            <a:xfrm>
              <a:off x="3691" y="7599"/>
              <a:ext cx="5421" cy="2249"/>
            </a:xfrm>
            <a:prstGeom prst="rect">
              <a:avLst/>
            </a:prstGeom>
            <a:solidFill>
              <a:schemeClr val="tx2">
                <a:lumMod val="60000"/>
                <a:lumOff val="4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l">
                <a:lnSpc>
                  <a:spcPct val="100000"/>
                </a:lnSpc>
                <a:spcBef>
                  <a:spcPct val="0"/>
                </a:spcBef>
                <a:buFont typeface="Arial" panose="020B0604020202020204" pitchFamily="34" charset="0"/>
                <a:buNone/>
              </a:pPr>
              <a:r>
                <a:rPr lang="zh-CN" altLang="en-US" sz="1800" b="1" dirty="0">
                  <a:solidFill>
                    <a:prstClr val="white"/>
                  </a:solidFill>
                  <a:latin typeface="仿宋" panose="02010609060101010101" charset="-122"/>
                  <a:ea typeface="仿宋" panose="02010609060101010101" charset="-122"/>
                </a:rPr>
                <a:t>洞察学术热点、构建学术网络</a:t>
              </a:r>
            </a:p>
            <a:p>
              <a:pPr algn="l">
                <a:lnSpc>
                  <a:spcPct val="100000"/>
                </a:lnSpc>
                <a:spcBef>
                  <a:spcPct val="0"/>
                </a:spcBef>
                <a:buFont typeface="Arial" panose="020B0604020202020204" pitchFamily="34" charset="0"/>
                <a:buNone/>
              </a:pPr>
              <a:r>
                <a:rPr lang="en-US" altLang="zh-CN" sz="1800" b="1" dirty="0">
                  <a:solidFill>
                    <a:prstClr val="white"/>
                  </a:solidFill>
                  <a:latin typeface="仿宋" panose="02010609060101010101" charset="-122"/>
                  <a:ea typeface="仿宋" panose="02010609060101010101" charset="-122"/>
                </a:rPr>
                <a:t># </a:t>
              </a:r>
              <a:r>
                <a:rPr lang="zh-CN" altLang="en-US" sz="1800" b="1" dirty="0">
                  <a:solidFill>
                    <a:prstClr val="white"/>
                  </a:solidFill>
                  <a:latin typeface="仿宋" panose="02010609060101010101" charset="-122"/>
                  <a:ea typeface="仿宋" panose="02010609060101010101" charset="-122"/>
                </a:rPr>
                <a:t>了解和学习最新学术研究方向</a:t>
              </a:r>
            </a:p>
            <a:p>
              <a:pPr algn="l">
                <a:lnSpc>
                  <a:spcPct val="100000"/>
                </a:lnSpc>
                <a:spcBef>
                  <a:spcPct val="0"/>
                </a:spcBef>
                <a:buFont typeface="Arial" panose="020B0604020202020204" pitchFamily="34" charset="0"/>
                <a:buNone/>
              </a:pPr>
              <a:r>
                <a:rPr lang="en-US" altLang="zh-CN" sz="1800" b="1" dirty="0">
                  <a:solidFill>
                    <a:prstClr val="white"/>
                  </a:solidFill>
                  <a:latin typeface="仿宋" panose="02010609060101010101" charset="-122"/>
                  <a:ea typeface="仿宋" panose="02010609060101010101" charset="-122"/>
                </a:rPr>
                <a:t># </a:t>
              </a:r>
              <a:r>
                <a:rPr lang="zh-CN" altLang="en-US" sz="1800" b="1" dirty="0">
                  <a:solidFill>
                    <a:prstClr val="white"/>
                  </a:solidFill>
                  <a:latin typeface="仿宋" panose="02010609060101010101" charset="-122"/>
                  <a:ea typeface="仿宋" panose="02010609060101010101" charset="-122"/>
                </a:rPr>
                <a:t>与其他学者进行学术交流</a:t>
              </a:r>
            </a:p>
            <a:p>
              <a:pPr algn="l">
                <a:lnSpc>
                  <a:spcPct val="100000"/>
                </a:lnSpc>
                <a:spcBef>
                  <a:spcPct val="0"/>
                </a:spcBef>
                <a:buFont typeface="Arial" panose="020B0604020202020204" pitchFamily="34" charset="0"/>
                <a:buNone/>
              </a:pPr>
              <a:r>
                <a:rPr lang="en-US" altLang="zh-CN" sz="1800" b="1" dirty="0">
                  <a:solidFill>
                    <a:prstClr val="white"/>
                  </a:solidFill>
                  <a:latin typeface="仿宋" panose="02010609060101010101" charset="-122"/>
                  <a:ea typeface="仿宋" panose="02010609060101010101" charset="-122"/>
                </a:rPr>
                <a:t># </a:t>
              </a:r>
              <a:r>
                <a:rPr lang="zh-CN" altLang="en-US" sz="1800" b="1" dirty="0">
                  <a:solidFill>
                    <a:prstClr val="white"/>
                  </a:solidFill>
                  <a:latin typeface="仿宋" panose="02010609060101010101" charset="-122"/>
                  <a:ea typeface="仿宋" panose="02010609060101010101" charset="-122"/>
                </a:rPr>
                <a:t>按知识框架汇聚和沉淀知识 </a:t>
              </a:r>
            </a:p>
          </p:txBody>
        </p:sp>
        <p:sp>
          <p:nvSpPr>
            <p:cNvPr id="26" name="Freeform 7"/>
            <p:cNvSpPr>
              <a:spLocks noEditPoints="1"/>
            </p:cNvSpPr>
            <p:nvPr/>
          </p:nvSpPr>
          <p:spPr bwMode="auto">
            <a:xfrm>
              <a:off x="1472" y="6144"/>
              <a:ext cx="1032" cy="1455"/>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5">
                <a:lumMod val="60000"/>
                <a:lumOff val="40000"/>
              </a:schemeClr>
            </a:solidFill>
            <a:ln>
              <a:noFill/>
            </a:ln>
          </p:spPr>
          <p:txBody>
            <a:bodyPr vert="horz" wrap="square" lIns="91440" tIns="45720" rIns="91440" bIns="45720" numCol="1" anchor="t" anchorCtr="0" compatLnSpc="1"/>
            <a:lstStyle/>
            <a:p>
              <a:pPr algn="ctr"/>
              <a:r>
                <a:rPr lang="en-US" altLang="zh-CN" sz="3200" b="1">
                  <a:solidFill>
                    <a:prstClr val="black"/>
                  </a:solidFill>
                  <a:latin typeface="仿宋" panose="02010609060101010101" charset="-122"/>
                  <a:ea typeface="仿宋" panose="02010609060101010101" charset="-122"/>
                </a:rPr>
                <a:t>3</a:t>
              </a:r>
            </a:p>
          </p:txBody>
        </p:sp>
        <p:sp>
          <p:nvSpPr>
            <p:cNvPr id="37" name="矩形 15"/>
            <p:cNvSpPr>
              <a:spLocks noChangeArrowheads="1"/>
            </p:cNvSpPr>
            <p:nvPr/>
          </p:nvSpPr>
          <p:spPr bwMode="auto">
            <a:xfrm>
              <a:off x="3691" y="6409"/>
              <a:ext cx="1542" cy="924"/>
            </a:xfrm>
            <a:prstGeom prst="rect">
              <a:avLst/>
            </a:prstGeom>
            <a:solidFill>
              <a:schemeClr val="tx2">
                <a:lumMod val="60000"/>
                <a:lumOff val="4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2400" b="1" dirty="0">
                  <a:solidFill>
                    <a:prstClr val="white"/>
                  </a:solidFill>
                  <a:latin typeface="仿宋" panose="02010609060101010101" charset="-122"/>
                  <a:ea typeface="仿宋" panose="02010609060101010101" charset="-122"/>
                </a:rPr>
                <a:t>学者 </a:t>
              </a:r>
            </a:p>
          </p:txBody>
        </p:sp>
      </p:grpSp>
      <p:grpSp>
        <p:nvGrpSpPr>
          <p:cNvPr id="42" name="组合 41"/>
          <p:cNvGrpSpPr/>
          <p:nvPr/>
        </p:nvGrpSpPr>
        <p:grpSpPr>
          <a:xfrm>
            <a:off x="6121400" y="3901440"/>
            <a:ext cx="5893435" cy="2352040"/>
            <a:chOff x="9640" y="6144"/>
            <a:chExt cx="9281" cy="3704"/>
          </a:xfrm>
        </p:grpSpPr>
        <p:pic>
          <p:nvPicPr>
            <p:cNvPr id="11" name="图片 10" descr="img4"/>
            <p:cNvPicPr>
              <a:picLocks noChangeAspect="1"/>
            </p:cNvPicPr>
            <p:nvPr/>
          </p:nvPicPr>
          <p:blipFill>
            <a:blip r:embed="rId10"/>
            <a:stretch>
              <a:fillRect/>
            </a:stretch>
          </p:blipFill>
          <p:spPr>
            <a:xfrm>
              <a:off x="9640" y="7598"/>
              <a:ext cx="3000" cy="2250"/>
            </a:xfrm>
            <a:prstGeom prst="rect">
              <a:avLst/>
            </a:prstGeom>
          </p:spPr>
        </p:pic>
        <p:sp>
          <p:nvSpPr>
            <p:cNvPr id="13" name="矩形 15"/>
            <p:cNvSpPr>
              <a:spLocks noChangeArrowheads="1"/>
            </p:cNvSpPr>
            <p:nvPr/>
          </p:nvSpPr>
          <p:spPr bwMode="auto">
            <a:xfrm>
              <a:off x="12785" y="7598"/>
              <a:ext cx="6137" cy="2250"/>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l">
                <a:lnSpc>
                  <a:spcPct val="100000"/>
                </a:lnSpc>
                <a:spcBef>
                  <a:spcPct val="0"/>
                </a:spcBef>
                <a:buFont typeface="Arial" panose="020B0604020202020204" pitchFamily="34" charset="0"/>
                <a:buNone/>
              </a:pPr>
              <a:r>
                <a:rPr sz="1800" b="1" dirty="0">
                  <a:solidFill>
                    <a:prstClr val="white"/>
                  </a:solidFill>
                  <a:latin typeface="仿宋" panose="02010609060101010101" charset="-122"/>
                  <a:ea typeface="仿宋" panose="02010609060101010101" charset="-122"/>
                </a:rPr>
                <a:t>为科研人员定制的专业服务平台</a:t>
              </a:r>
            </a:p>
            <a:p>
              <a:pPr algn="l">
                <a:lnSpc>
                  <a:spcPct val="100000"/>
                </a:lnSpc>
                <a:spcBef>
                  <a:spcPct val="0"/>
                </a:spcBef>
                <a:buFont typeface="Arial" panose="020B0604020202020204" pitchFamily="34" charset="0"/>
                <a:buNone/>
              </a:pPr>
              <a:r>
                <a:rPr lang="en-US" sz="1800" b="1" dirty="0">
                  <a:solidFill>
                    <a:prstClr val="white"/>
                  </a:solidFill>
                  <a:latin typeface="仿宋" panose="02010609060101010101" charset="-122"/>
                  <a:ea typeface="仿宋" panose="02010609060101010101" charset="-122"/>
                </a:rPr>
                <a:t># </a:t>
              </a:r>
              <a:r>
                <a:rPr sz="1800" b="1" dirty="0">
                  <a:solidFill>
                    <a:prstClr val="white"/>
                  </a:solidFill>
                  <a:latin typeface="仿宋" panose="02010609060101010101" charset="-122"/>
                  <a:ea typeface="仿宋" panose="02010609060101010101" charset="-122"/>
                </a:rPr>
                <a:t>查找前沿热点文献</a:t>
              </a:r>
            </a:p>
            <a:p>
              <a:pPr algn="l">
                <a:lnSpc>
                  <a:spcPct val="100000"/>
                </a:lnSpc>
                <a:spcBef>
                  <a:spcPct val="0"/>
                </a:spcBef>
                <a:buFont typeface="Arial" panose="020B0604020202020204" pitchFamily="34" charset="0"/>
                <a:buNone/>
              </a:pPr>
              <a:r>
                <a:rPr lang="en-US" sz="1800" b="1" dirty="0">
                  <a:solidFill>
                    <a:prstClr val="white"/>
                  </a:solidFill>
                  <a:latin typeface="仿宋" panose="02010609060101010101" charset="-122"/>
                  <a:ea typeface="仿宋" panose="02010609060101010101" charset="-122"/>
                </a:rPr>
                <a:t># </a:t>
              </a:r>
              <a:r>
                <a:rPr sz="1800" b="1" dirty="0">
                  <a:solidFill>
                    <a:prstClr val="white"/>
                  </a:solidFill>
                  <a:latin typeface="仿宋" panose="02010609060101010101" charset="-122"/>
                  <a:ea typeface="仿宋" panose="02010609060101010101" charset="-122"/>
                </a:rPr>
                <a:t>分类整理他人研究方法和试验数据</a:t>
              </a:r>
            </a:p>
            <a:p>
              <a:pPr algn="l">
                <a:lnSpc>
                  <a:spcPct val="100000"/>
                </a:lnSpc>
                <a:spcBef>
                  <a:spcPct val="0"/>
                </a:spcBef>
                <a:buFont typeface="Arial" panose="020B0604020202020204" pitchFamily="34" charset="0"/>
                <a:buNone/>
              </a:pPr>
              <a:r>
                <a:rPr lang="en-US" sz="1800" b="1" dirty="0">
                  <a:solidFill>
                    <a:prstClr val="white"/>
                  </a:solidFill>
                  <a:latin typeface="仿宋" panose="02010609060101010101" charset="-122"/>
                  <a:ea typeface="仿宋" panose="02010609060101010101" charset="-122"/>
                </a:rPr>
                <a:t># </a:t>
              </a:r>
              <a:r>
                <a:rPr sz="1800" b="1" dirty="0">
                  <a:solidFill>
                    <a:prstClr val="white"/>
                  </a:solidFill>
                  <a:latin typeface="仿宋" panose="02010609060101010101" charset="-122"/>
                  <a:ea typeface="仿宋" panose="02010609060101010101" charset="-122"/>
                </a:rPr>
                <a:t>提出新方法，撰写研究成果并投稿 </a:t>
              </a:r>
            </a:p>
          </p:txBody>
        </p:sp>
        <p:sp>
          <p:nvSpPr>
            <p:cNvPr id="27" name="Freeform 7"/>
            <p:cNvSpPr>
              <a:spLocks noEditPoints="1"/>
            </p:cNvSpPr>
            <p:nvPr/>
          </p:nvSpPr>
          <p:spPr bwMode="auto">
            <a:xfrm>
              <a:off x="10624" y="6144"/>
              <a:ext cx="1032" cy="1455"/>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rgbClr val="00B050"/>
            </a:solidFill>
            <a:ln>
              <a:noFill/>
            </a:ln>
          </p:spPr>
          <p:txBody>
            <a:bodyPr vert="horz" wrap="square" lIns="91440" tIns="45720" rIns="91440" bIns="45720" numCol="1" anchor="t" anchorCtr="0" compatLnSpc="1"/>
            <a:lstStyle/>
            <a:p>
              <a:pPr algn="ctr"/>
              <a:r>
                <a:rPr lang="en-US" altLang="zh-CN" sz="3200" b="1">
                  <a:solidFill>
                    <a:prstClr val="black"/>
                  </a:solidFill>
                  <a:latin typeface="仿宋" panose="02010609060101010101" charset="-122"/>
                  <a:ea typeface="仿宋" panose="02010609060101010101" charset="-122"/>
                </a:rPr>
                <a:t>4</a:t>
              </a:r>
            </a:p>
          </p:txBody>
        </p:sp>
        <p:sp>
          <p:nvSpPr>
            <p:cNvPr id="38" name="矩形 15"/>
            <p:cNvSpPr>
              <a:spLocks noChangeArrowheads="1"/>
            </p:cNvSpPr>
            <p:nvPr/>
          </p:nvSpPr>
          <p:spPr bwMode="auto">
            <a:xfrm>
              <a:off x="12785" y="6410"/>
              <a:ext cx="2645" cy="924"/>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sz="2400" b="1" dirty="0">
                  <a:solidFill>
                    <a:prstClr val="white"/>
                  </a:solidFill>
                  <a:latin typeface="仿宋" panose="02010609060101010101" charset="-122"/>
                  <a:ea typeface="仿宋" panose="02010609060101010101" charset="-122"/>
                </a:rPr>
                <a:t>科研人员</a:t>
              </a:r>
              <a:r>
                <a:rPr sz="2400" b="1" dirty="0">
                  <a:solidFill>
                    <a:prstClr val="white"/>
                  </a:solidFill>
                  <a:latin typeface="仿宋" panose="02010609060101010101" charset="-122"/>
                  <a:ea typeface="仿宋" panose="02010609060101010101" charset="-122"/>
                </a:rPr>
                <a:t>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up)">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up)">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up)">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矩形 1"/>
          <p:cNvSpPr/>
          <p:nvPr/>
        </p:nvSpPr>
        <p:spPr>
          <a:xfrm>
            <a:off x="19050" y="1886857"/>
            <a:ext cx="12192000" cy="3643086"/>
          </a:xfrm>
          <a:prstGeom prst="rect">
            <a:avLst/>
          </a:prstGeom>
          <a:solidFill>
            <a:schemeClr val="bg1">
              <a:alpha val="70000"/>
            </a:schemeClr>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tx1"/>
              </a:solidFill>
            </a:endParaRPr>
          </a:p>
        </p:txBody>
      </p:sp>
      <p:sp>
        <p:nvSpPr>
          <p:cNvPr id="8" name="文本框 7"/>
          <p:cNvSpPr txBox="1"/>
          <p:nvPr/>
        </p:nvSpPr>
        <p:spPr>
          <a:xfrm>
            <a:off x="1269616" y="2728813"/>
            <a:ext cx="6293260" cy="1754326"/>
          </a:xfrm>
          <a:prstGeom prst="rect">
            <a:avLst/>
          </a:prstGeom>
          <a:noFill/>
        </p:spPr>
        <p:txBody>
          <a:bodyPr wrap="square" rtlCol="0">
            <a:spAutoFit/>
          </a:bodyPr>
          <a:lstStyle/>
          <a:p>
            <a:pPr algn="ctr"/>
            <a:r>
              <a:rPr lang="zh-CN" altLang="en-US" sz="5400" b="1" dirty="0" smtClean="0">
                <a:latin typeface="仿宋" panose="02010609060101010101" charset="-122"/>
                <a:ea typeface="仿宋" panose="02010609060101010101" charset="-122"/>
              </a:rPr>
              <a:t>谢谢大家</a:t>
            </a:r>
            <a:endParaRPr lang="en-US" altLang="zh-CN" sz="5400" b="1" dirty="0" smtClean="0">
              <a:latin typeface="仿宋" panose="02010609060101010101" charset="-122"/>
              <a:ea typeface="仿宋" panose="02010609060101010101" charset="-122"/>
            </a:endParaRPr>
          </a:p>
          <a:p>
            <a:pPr algn="ctr"/>
            <a:r>
              <a:rPr lang="zh-CN" altLang="en-US" sz="5400" b="1" dirty="0" smtClean="0">
                <a:latin typeface="仿宋" panose="02010609060101010101" charset="-122"/>
                <a:ea typeface="仿宋" panose="02010609060101010101" charset="-122"/>
              </a:rPr>
              <a:t>恳请各位批评指正</a:t>
            </a:r>
            <a:r>
              <a:rPr lang="zh-CN" altLang="en-US" sz="4800" b="1" dirty="0" smtClean="0">
                <a:latin typeface="仿宋" panose="02010609060101010101" charset="-122"/>
                <a:ea typeface="仿宋" panose="02010609060101010101" charset="-122"/>
              </a:rPr>
              <a:t>！</a:t>
            </a:r>
          </a:p>
        </p:txBody>
      </p:sp>
      <p:pic>
        <p:nvPicPr>
          <p:cNvPr id="6" name="图片 8" descr="江苏知二维码"/>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72513" y="2487297"/>
            <a:ext cx="260985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1"/>
          <p:cNvPicPr>
            <a:picLocks noChangeAspect="1"/>
          </p:cNvPicPr>
          <p:nvPr/>
        </p:nvPicPr>
        <p:blipFill>
          <a:blip r:embed="rId2"/>
          <a:srcRect l="10094" t="20896" r="9842" b="30789"/>
          <a:stretch>
            <a:fillRect/>
          </a:stretch>
        </p:blipFill>
        <p:spPr>
          <a:xfrm>
            <a:off x="9850120" y="142240"/>
            <a:ext cx="2226310" cy="855980"/>
          </a:xfrm>
          <a:prstGeom prst="rect">
            <a:avLst/>
          </a:prstGeom>
        </p:spPr>
      </p:pic>
      <p:cxnSp>
        <p:nvCxnSpPr>
          <p:cNvPr id="6" name="直接连接符 5"/>
          <p:cNvCxnSpPr/>
          <p:nvPr/>
        </p:nvCxnSpPr>
        <p:spPr>
          <a:xfrm flipH="1">
            <a:off x="8890" y="1135380"/>
            <a:ext cx="12174220" cy="1905"/>
          </a:xfrm>
          <a:prstGeom prst="line">
            <a:avLst/>
          </a:prstGeom>
          <a:ln w="28575"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3" name="TextBox 86"/>
          <p:cNvSpPr txBox="1"/>
          <p:nvPr/>
        </p:nvSpPr>
        <p:spPr>
          <a:xfrm>
            <a:off x="469265" y="323850"/>
            <a:ext cx="5341620" cy="674370"/>
          </a:xfrm>
          <a:prstGeom prst="rect">
            <a:avLst/>
          </a:prstGeom>
          <a:noFill/>
        </p:spPr>
        <p:txBody>
          <a:bodyPr wrap="square" lIns="121880" tIns="60938" rIns="121880" bIns="60938">
            <a:spAutoFit/>
          </a:bodyPr>
          <a:lstStyle/>
          <a:p>
            <a:pPr algn="l">
              <a:defRPr/>
            </a:pPr>
            <a:r>
              <a:rPr lang="zh-CN" sz="3600" b="1" spc="200" dirty="0">
                <a:solidFill>
                  <a:schemeClr val="tx1"/>
                </a:solidFill>
                <a:latin typeface="仿宋" panose="02010609060101010101" charset="-122"/>
                <a:ea typeface="仿宋" panose="02010609060101010101" charset="-122"/>
              </a:rPr>
              <a:t>一、研学平台</a:t>
            </a:r>
            <a:r>
              <a:rPr lang="zh-CN" sz="3600" b="1" spc="200" dirty="0">
                <a:solidFill>
                  <a:srgbClr val="C00000"/>
                </a:solidFill>
                <a:latin typeface="仿宋" panose="02010609060101010101" charset="-122"/>
                <a:ea typeface="仿宋" panose="02010609060101010101" charset="-122"/>
              </a:rPr>
              <a:t>是什么</a:t>
            </a:r>
            <a:r>
              <a:rPr lang="zh-CN" sz="3600" b="1" spc="200" dirty="0">
                <a:solidFill>
                  <a:schemeClr val="tx1"/>
                </a:solidFill>
                <a:latin typeface="仿宋" panose="02010609060101010101" charset="-122"/>
                <a:ea typeface="仿宋" panose="02010609060101010101" charset="-122"/>
              </a:rPr>
              <a:t>？</a:t>
            </a:r>
          </a:p>
        </p:txBody>
      </p:sp>
      <p:grpSp>
        <p:nvGrpSpPr>
          <p:cNvPr id="16" name="组合 15"/>
          <p:cNvGrpSpPr/>
          <p:nvPr/>
        </p:nvGrpSpPr>
        <p:grpSpPr>
          <a:xfrm>
            <a:off x="2183765" y="2301240"/>
            <a:ext cx="7511415" cy="732790"/>
            <a:chOff x="3439" y="3624"/>
            <a:chExt cx="11829" cy="1154"/>
          </a:xfrm>
        </p:grpSpPr>
        <p:sp>
          <p:nvSpPr>
            <p:cNvPr id="9" name="矩形 8"/>
            <p:cNvSpPr/>
            <p:nvPr/>
          </p:nvSpPr>
          <p:spPr>
            <a:xfrm>
              <a:off x="3439" y="4054"/>
              <a:ext cx="2314" cy="72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仿宋" panose="02010609060101010101" charset="-122"/>
                  <a:ea typeface="仿宋" panose="02010609060101010101" charset="-122"/>
                </a:rPr>
                <a:t>学习目标</a:t>
              </a:r>
            </a:p>
          </p:txBody>
        </p:sp>
        <p:sp>
          <p:nvSpPr>
            <p:cNvPr id="10" name="矩形 9"/>
            <p:cNvSpPr/>
            <p:nvPr/>
          </p:nvSpPr>
          <p:spPr>
            <a:xfrm>
              <a:off x="8208" y="4054"/>
              <a:ext cx="2314" cy="72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仿宋" panose="02010609060101010101" charset="-122"/>
                  <a:ea typeface="仿宋" panose="02010609060101010101" charset="-122"/>
                </a:rPr>
                <a:t>学习过程</a:t>
              </a:r>
            </a:p>
          </p:txBody>
        </p:sp>
        <p:sp>
          <p:nvSpPr>
            <p:cNvPr id="11" name="矩形 10"/>
            <p:cNvSpPr/>
            <p:nvPr/>
          </p:nvSpPr>
          <p:spPr>
            <a:xfrm>
              <a:off x="12954" y="4054"/>
              <a:ext cx="2314" cy="72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仿宋" panose="02010609060101010101" charset="-122"/>
                  <a:ea typeface="仿宋" panose="02010609060101010101" charset="-122"/>
                </a:rPr>
                <a:t>学习结果</a:t>
              </a:r>
            </a:p>
          </p:txBody>
        </p:sp>
        <p:cxnSp>
          <p:nvCxnSpPr>
            <p:cNvPr id="35" name="肘形连接符 34"/>
            <p:cNvCxnSpPr>
              <a:stCxn id="8" idx="2"/>
              <a:endCxn id="10" idx="0"/>
            </p:cNvCxnSpPr>
            <p:nvPr/>
          </p:nvCxnSpPr>
          <p:spPr>
            <a:xfrm rot="5400000">
              <a:off x="9151" y="3839"/>
              <a:ext cx="429" cy="5"/>
            </a:xfrm>
            <a:prstGeom prst="bentConnector2">
              <a:avLst/>
            </a:prstGeom>
            <a:ln w="28575"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36" name="肘形连接符 35"/>
            <p:cNvCxnSpPr>
              <a:stCxn id="8" idx="2"/>
              <a:endCxn id="11" idx="0"/>
            </p:cNvCxnSpPr>
            <p:nvPr/>
          </p:nvCxnSpPr>
          <p:spPr>
            <a:xfrm rot="5400000" flipV="1">
              <a:off x="11524" y="1466"/>
              <a:ext cx="429" cy="4746"/>
            </a:xfrm>
            <a:prstGeom prst="bentConnector3">
              <a:avLst>
                <a:gd name="adj1" fmla="val 50000"/>
              </a:avLst>
            </a:prstGeom>
            <a:ln w="28575"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37" name="肘形连接符 36"/>
            <p:cNvCxnSpPr>
              <a:stCxn id="8" idx="2"/>
              <a:endCxn id="9" idx="0"/>
            </p:cNvCxnSpPr>
            <p:nvPr/>
          </p:nvCxnSpPr>
          <p:spPr>
            <a:xfrm rot="5400000">
              <a:off x="6766" y="1454"/>
              <a:ext cx="429" cy="4769"/>
            </a:xfrm>
            <a:prstGeom prst="bentConnector3">
              <a:avLst>
                <a:gd name="adj1" fmla="val 50117"/>
              </a:avLst>
            </a:prstGeom>
            <a:ln w="28575"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grpSp>
        <p:nvGrpSpPr>
          <p:cNvPr id="72" name="组合 71"/>
          <p:cNvGrpSpPr/>
          <p:nvPr/>
        </p:nvGrpSpPr>
        <p:grpSpPr>
          <a:xfrm>
            <a:off x="4203065" y="3034030"/>
            <a:ext cx="3469640" cy="716915"/>
            <a:chOff x="6619" y="4778"/>
            <a:chExt cx="5464" cy="1129"/>
          </a:xfrm>
        </p:grpSpPr>
        <p:sp>
          <p:nvSpPr>
            <p:cNvPr id="12" name="矩形 11"/>
            <p:cNvSpPr/>
            <p:nvPr/>
          </p:nvSpPr>
          <p:spPr>
            <a:xfrm>
              <a:off x="6619" y="5183"/>
              <a:ext cx="2314" cy="72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仿宋" panose="02010609060101010101" charset="-122"/>
                  <a:ea typeface="仿宋" panose="02010609060101010101" charset="-122"/>
                </a:rPr>
                <a:t>学习内容</a:t>
              </a:r>
            </a:p>
          </p:txBody>
        </p:sp>
        <p:sp>
          <p:nvSpPr>
            <p:cNvPr id="13" name="矩形 12"/>
            <p:cNvSpPr/>
            <p:nvPr/>
          </p:nvSpPr>
          <p:spPr>
            <a:xfrm>
              <a:off x="9769" y="5183"/>
              <a:ext cx="2314" cy="72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仿宋" panose="02010609060101010101" charset="-122"/>
                  <a:ea typeface="仿宋" panose="02010609060101010101" charset="-122"/>
                </a:rPr>
                <a:t>学习方式</a:t>
              </a:r>
            </a:p>
          </p:txBody>
        </p:sp>
        <p:cxnSp>
          <p:nvCxnSpPr>
            <p:cNvPr id="38" name="肘形连接符 37"/>
            <p:cNvCxnSpPr>
              <a:stCxn id="10" idx="2"/>
              <a:endCxn id="13" idx="0"/>
            </p:cNvCxnSpPr>
            <p:nvPr/>
          </p:nvCxnSpPr>
          <p:spPr>
            <a:xfrm rot="5400000" flipV="1">
              <a:off x="9943" y="4200"/>
              <a:ext cx="404" cy="1561"/>
            </a:xfrm>
            <a:prstGeom prst="bentConnector3">
              <a:avLst>
                <a:gd name="adj1" fmla="val 49876"/>
              </a:avLst>
            </a:prstGeom>
            <a:ln w="28575"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39" name="肘形连接符 38"/>
            <p:cNvCxnSpPr>
              <a:stCxn id="10" idx="2"/>
              <a:endCxn id="12" idx="0"/>
            </p:cNvCxnSpPr>
            <p:nvPr/>
          </p:nvCxnSpPr>
          <p:spPr>
            <a:xfrm rot="5400000">
              <a:off x="8368" y="4186"/>
              <a:ext cx="404" cy="1589"/>
            </a:xfrm>
            <a:prstGeom prst="bentConnector3">
              <a:avLst>
                <a:gd name="adj1" fmla="val 49876"/>
              </a:avLst>
            </a:prstGeom>
            <a:ln w="28575"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grpSp>
        <p:nvGrpSpPr>
          <p:cNvPr id="76" name="组合 75"/>
          <p:cNvGrpSpPr/>
          <p:nvPr/>
        </p:nvGrpSpPr>
        <p:grpSpPr>
          <a:xfrm>
            <a:off x="6203950" y="3751580"/>
            <a:ext cx="1469390" cy="981710"/>
            <a:chOff x="9770" y="5908"/>
            <a:chExt cx="2314" cy="1546"/>
          </a:xfrm>
        </p:grpSpPr>
        <p:sp>
          <p:nvSpPr>
            <p:cNvPr id="17" name="矩形 16"/>
            <p:cNvSpPr/>
            <p:nvPr/>
          </p:nvSpPr>
          <p:spPr>
            <a:xfrm>
              <a:off x="9770" y="6730"/>
              <a:ext cx="2315" cy="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仿宋" panose="02010609060101010101" charset="-122"/>
                  <a:ea typeface="仿宋" panose="02010609060101010101" charset="-122"/>
                </a:rPr>
                <a:t>探究式</a:t>
              </a:r>
            </a:p>
          </p:txBody>
        </p:sp>
        <p:cxnSp>
          <p:nvCxnSpPr>
            <p:cNvPr id="41" name="直接箭头连接符 40"/>
            <p:cNvCxnSpPr>
              <a:stCxn id="17" idx="0"/>
              <a:endCxn id="13" idx="2"/>
            </p:cNvCxnSpPr>
            <p:nvPr/>
          </p:nvCxnSpPr>
          <p:spPr>
            <a:xfrm flipH="1" flipV="1">
              <a:off x="10926" y="5908"/>
              <a:ext cx="2" cy="822"/>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grpSp>
      <p:grpSp>
        <p:nvGrpSpPr>
          <p:cNvPr id="77" name="组合 76"/>
          <p:cNvGrpSpPr/>
          <p:nvPr/>
        </p:nvGrpSpPr>
        <p:grpSpPr>
          <a:xfrm>
            <a:off x="7673975" y="3997960"/>
            <a:ext cx="2280285" cy="735330"/>
            <a:chOff x="12085" y="6296"/>
            <a:chExt cx="3591" cy="1158"/>
          </a:xfrm>
        </p:grpSpPr>
        <p:sp>
          <p:nvSpPr>
            <p:cNvPr id="18" name="矩形 17"/>
            <p:cNvSpPr/>
            <p:nvPr/>
          </p:nvSpPr>
          <p:spPr>
            <a:xfrm>
              <a:off x="12954" y="6296"/>
              <a:ext cx="2723" cy="115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rgbClr val="FFFFFF"/>
                  </a:solidFill>
                  <a:latin typeface="仿宋" panose="02010609060101010101" charset="-122"/>
                  <a:ea typeface="仿宋" panose="02010609060101010101" charset="-122"/>
                </a:rPr>
                <a:t>协同研究范式（模型）</a:t>
              </a:r>
            </a:p>
          </p:txBody>
        </p:sp>
        <p:cxnSp>
          <p:nvCxnSpPr>
            <p:cNvPr id="42" name="直接箭头连接符 41"/>
            <p:cNvCxnSpPr>
              <a:stCxn id="17" idx="3"/>
            </p:cNvCxnSpPr>
            <p:nvPr/>
          </p:nvCxnSpPr>
          <p:spPr>
            <a:xfrm>
              <a:off x="12085" y="7093"/>
              <a:ext cx="899" cy="16"/>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grpSp>
      <p:grpSp>
        <p:nvGrpSpPr>
          <p:cNvPr id="73" name="组合 72"/>
          <p:cNvGrpSpPr/>
          <p:nvPr/>
        </p:nvGrpSpPr>
        <p:grpSpPr>
          <a:xfrm>
            <a:off x="4347845" y="3751580"/>
            <a:ext cx="1178560" cy="981710"/>
            <a:chOff x="6847" y="5908"/>
            <a:chExt cx="1856" cy="1546"/>
          </a:xfrm>
        </p:grpSpPr>
        <p:sp>
          <p:nvSpPr>
            <p:cNvPr id="19" name="矩形 18"/>
            <p:cNvSpPr/>
            <p:nvPr/>
          </p:nvSpPr>
          <p:spPr>
            <a:xfrm>
              <a:off x="6847" y="6730"/>
              <a:ext cx="1857" cy="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rgbClr val="FFFFFF"/>
                  </a:solidFill>
                  <a:latin typeface="仿宋" panose="02010609060101010101" charset="-122"/>
                  <a:ea typeface="仿宋" panose="02010609060101010101" charset="-122"/>
                </a:rPr>
                <a:t>大数据</a:t>
              </a:r>
            </a:p>
          </p:txBody>
        </p:sp>
        <p:cxnSp>
          <p:nvCxnSpPr>
            <p:cNvPr id="48" name="直接箭头连接符 47"/>
            <p:cNvCxnSpPr>
              <a:stCxn id="19" idx="0"/>
              <a:endCxn id="12" idx="2"/>
            </p:cNvCxnSpPr>
            <p:nvPr/>
          </p:nvCxnSpPr>
          <p:spPr>
            <a:xfrm flipV="1">
              <a:off x="7776" y="5908"/>
              <a:ext cx="0" cy="822"/>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grpSp>
      <p:grpSp>
        <p:nvGrpSpPr>
          <p:cNvPr id="74" name="组合 73"/>
          <p:cNvGrpSpPr/>
          <p:nvPr/>
        </p:nvGrpSpPr>
        <p:grpSpPr>
          <a:xfrm>
            <a:off x="2658110" y="4273550"/>
            <a:ext cx="1689100" cy="459740"/>
            <a:chOff x="4186" y="6730"/>
            <a:chExt cx="2660" cy="724"/>
          </a:xfrm>
        </p:grpSpPr>
        <p:sp>
          <p:nvSpPr>
            <p:cNvPr id="20" name="矩形 19"/>
            <p:cNvSpPr/>
            <p:nvPr/>
          </p:nvSpPr>
          <p:spPr>
            <a:xfrm>
              <a:off x="4186" y="6730"/>
              <a:ext cx="1856" cy="72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latin typeface="仿宋" panose="02010609060101010101" charset="-122"/>
                  <a:ea typeface="仿宋" panose="02010609060101010101" charset="-122"/>
                </a:rPr>
                <a:t>CNKI</a:t>
              </a:r>
              <a:r>
                <a:rPr lang="zh-CN" altLang="en-US" sz="2400" b="1">
                  <a:latin typeface="仿宋" panose="02010609060101010101" charset="-122"/>
                  <a:ea typeface="仿宋" panose="02010609060101010101" charset="-122"/>
                </a:rPr>
                <a:t>库</a:t>
              </a:r>
            </a:p>
          </p:txBody>
        </p:sp>
        <p:cxnSp>
          <p:nvCxnSpPr>
            <p:cNvPr id="49" name="直接箭头连接符 48"/>
            <p:cNvCxnSpPr>
              <a:stCxn id="19" idx="1"/>
              <a:endCxn id="20" idx="3"/>
            </p:cNvCxnSpPr>
            <p:nvPr/>
          </p:nvCxnSpPr>
          <p:spPr>
            <a:xfrm flipH="1">
              <a:off x="6042" y="7093"/>
              <a:ext cx="805" cy="0"/>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grpSp>
      <p:grpSp>
        <p:nvGrpSpPr>
          <p:cNvPr id="75" name="组合 74"/>
          <p:cNvGrpSpPr/>
          <p:nvPr/>
        </p:nvGrpSpPr>
        <p:grpSpPr>
          <a:xfrm>
            <a:off x="397510" y="3997960"/>
            <a:ext cx="2260600" cy="735330"/>
            <a:chOff x="626" y="6296"/>
            <a:chExt cx="3560" cy="1158"/>
          </a:xfrm>
        </p:grpSpPr>
        <p:sp>
          <p:nvSpPr>
            <p:cNvPr id="21" name="矩形 20"/>
            <p:cNvSpPr/>
            <p:nvPr/>
          </p:nvSpPr>
          <p:spPr>
            <a:xfrm>
              <a:off x="626" y="6296"/>
              <a:ext cx="2813" cy="115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仿宋" panose="02010609060101010101" charset="-122"/>
                  <a:ea typeface="仿宋" panose="02010609060101010101" charset="-122"/>
                </a:rPr>
                <a:t>基于</a:t>
              </a:r>
              <a:r>
                <a:rPr lang="en-US" altLang="zh-CN" sz="2400" b="1">
                  <a:latin typeface="仿宋" panose="02010609060101010101" charset="-122"/>
                  <a:ea typeface="仿宋" panose="02010609060101010101" charset="-122"/>
                </a:rPr>
                <a:t>XML</a:t>
              </a:r>
              <a:r>
                <a:rPr lang="zh-CN" altLang="en-US" sz="2400" b="1">
                  <a:latin typeface="仿宋" panose="02010609060101010101" charset="-122"/>
                  <a:ea typeface="仿宋" panose="02010609060101010101" charset="-122"/>
                </a:rPr>
                <a:t>的增强出版</a:t>
              </a:r>
            </a:p>
          </p:txBody>
        </p:sp>
        <p:cxnSp>
          <p:nvCxnSpPr>
            <p:cNvPr id="50" name="直接箭头连接符 49"/>
            <p:cNvCxnSpPr>
              <a:stCxn id="20" idx="1"/>
            </p:cNvCxnSpPr>
            <p:nvPr/>
          </p:nvCxnSpPr>
          <p:spPr>
            <a:xfrm flipH="1" flipV="1">
              <a:off x="3444" y="7085"/>
              <a:ext cx="742" cy="8"/>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grpSp>
      <p:grpSp>
        <p:nvGrpSpPr>
          <p:cNvPr id="89" name="组合 88"/>
          <p:cNvGrpSpPr/>
          <p:nvPr/>
        </p:nvGrpSpPr>
        <p:grpSpPr>
          <a:xfrm>
            <a:off x="556895" y="4733925"/>
            <a:ext cx="1469390" cy="800100"/>
            <a:chOff x="877" y="7455"/>
            <a:chExt cx="2314" cy="1260"/>
          </a:xfrm>
        </p:grpSpPr>
        <p:sp>
          <p:nvSpPr>
            <p:cNvPr id="29" name="矩形 28"/>
            <p:cNvSpPr/>
            <p:nvPr/>
          </p:nvSpPr>
          <p:spPr>
            <a:xfrm>
              <a:off x="877" y="7991"/>
              <a:ext cx="2314" cy="72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仿宋" panose="02010609060101010101" charset="-122"/>
                  <a:ea typeface="仿宋" panose="02010609060101010101" charset="-122"/>
                </a:rPr>
                <a:t>知识服务</a:t>
              </a:r>
            </a:p>
          </p:txBody>
        </p:sp>
        <p:cxnSp>
          <p:nvCxnSpPr>
            <p:cNvPr id="51" name="直接箭头连接符 50"/>
            <p:cNvCxnSpPr>
              <a:stCxn id="21" idx="2"/>
              <a:endCxn id="29" idx="0"/>
            </p:cNvCxnSpPr>
            <p:nvPr/>
          </p:nvCxnSpPr>
          <p:spPr>
            <a:xfrm>
              <a:off x="2033" y="7455"/>
              <a:ext cx="1" cy="536"/>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grpSp>
      <p:grpSp>
        <p:nvGrpSpPr>
          <p:cNvPr id="90" name="组合 89"/>
          <p:cNvGrpSpPr/>
          <p:nvPr/>
        </p:nvGrpSpPr>
        <p:grpSpPr>
          <a:xfrm>
            <a:off x="557530" y="5534660"/>
            <a:ext cx="1469390" cy="862965"/>
            <a:chOff x="878" y="8716"/>
            <a:chExt cx="2314" cy="1359"/>
          </a:xfrm>
        </p:grpSpPr>
        <p:sp>
          <p:nvSpPr>
            <p:cNvPr id="23" name="矩形 22"/>
            <p:cNvSpPr/>
            <p:nvPr/>
          </p:nvSpPr>
          <p:spPr>
            <a:xfrm>
              <a:off x="878" y="9351"/>
              <a:ext cx="2314" cy="72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仿宋" panose="02010609060101010101" charset="-122"/>
                  <a:ea typeface="仿宋" panose="02010609060101010101" charset="-122"/>
                </a:rPr>
                <a:t>学习过程</a:t>
              </a:r>
            </a:p>
          </p:txBody>
        </p:sp>
        <p:cxnSp>
          <p:nvCxnSpPr>
            <p:cNvPr id="52" name="直接箭头连接符 51"/>
            <p:cNvCxnSpPr>
              <a:stCxn id="29" idx="2"/>
              <a:endCxn id="23" idx="0"/>
            </p:cNvCxnSpPr>
            <p:nvPr/>
          </p:nvCxnSpPr>
          <p:spPr>
            <a:xfrm>
              <a:off x="2034" y="8716"/>
              <a:ext cx="1" cy="635"/>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grpSp>
      <p:grpSp>
        <p:nvGrpSpPr>
          <p:cNvPr id="80" name="组合 79"/>
          <p:cNvGrpSpPr/>
          <p:nvPr/>
        </p:nvGrpSpPr>
        <p:grpSpPr>
          <a:xfrm>
            <a:off x="9587865" y="4744085"/>
            <a:ext cx="1468120" cy="1722755"/>
            <a:chOff x="15099" y="7471"/>
            <a:chExt cx="2312" cy="2713"/>
          </a:xfrm>
        </p:grpSpPr>
        <p:sp>
          <p:nvSpPr>
            <p:cNvPr id="30" name="矩形 29"/>
            <p:cNvSpPr/>
            <p:nvPr/>
          </p:nvSpPr>
          <p:spPr>
            <a:xfrm>
              <a:off x="15099" y="9242"/>
              <a:ext cx="2313" cy="94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latin typeface="仿宋" panose="02010609060101010101" charset="-122"/>
                  <a:ea typeface="仿宋" panose="02010609060101010101" charset="-122"/>
                </a:rPr>
                <a:t>增强出版的碎片化阅读</a:t>
              </a:r>
            </a:p>
          </p:txBody>
        </p:sp>
        <p:cxnSp>
          <p:nvCxnSpPr>
            <p:cNvPr id="53" name="直接箭头连接符 52"/>
            <p:cNvCxnSpPr/>
            <p:nvPr/>
          </p:nvCxnSpPr>
          <p:spPr>
            <a:xfrm>
              <a:off x="16862" y="7471"/>
              <a:ext cx="0" cy="1710"/>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grpSp>
      <p:grpSp>
        <p:nvGrpSpPr>
          <p:cNvPr id="81" name="组合 80"/>
          <p:cNvGrpSpPr/>
          <p:nvPr/>
        </p:nvGrpSpPr>
        <p:grpSpPr>
          <a:xfrm>
            <a:off x="8225790" y="5868670"/>
            <a:ext cx="1361440" cy="598170"/>
            <a:chOff x="12954" y="9242"/>
            <a:chExt cx="2144" cy="942"/>
          </a:xfrm>
        </p:grpSpPr>
        <p:sp>
          <p:nvSpPr>
            <p:cNvPr id="31" name="矩形 30"/>
            <p:cNvSpPr/>
            <p:nvPr/>
          </p:nvSpPr>
          <p:spPr>
            <a:xfrm>
              <a:off x="12954" y="9242"/>
              <a:ext cx="1496" cy="94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b="1">
                  <a:latin typeface="仿宋" panose="02010609060101010101" charset="-122"/>
                  <a:ea typeface="仿宋" panose="02010609060101010101" charset="-122"/>
                </a:rPr>
                <a:t>探究式学习</a:t>
              </a:r>
            </a:p>
          </p:txBody>
        </p:sp>
        <p:cxnSp>
          <p:nvCxnSpPr>
            <p:cNvPr id="54" name="直接箭头连接符 53"/>
            <p:cNvCxnSpPr>
              <a:stCxn id="30" idx="1"/>
              <a:endCxn id="31" idx="3"/>
            </p:cNvCxnSpPr>
            <p:nvPr/>
          </p:nvCxnSpPr>
          <p:spPr>
            <a:xfrm flipH="1">
              <a:off x="14450" y="9714"/>
              <a:ext cx="649" cy="0"/>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grpSp>
      <p:grpSp>
        <p:nvGrpSpPr>
          <p:cNvPr id="82" name="组合 81"/>
          <p:cNvGrpSpPr/>
          <p:nvPr/>
        </p:nvGrpSpPr>
        <p:grpSpPr>
          <a:xfrm>
            <a:off x="6203315" y="5868670"/>
            <a:ext cx="2022475" cy="598170"/>
            <a:chOff x="9769" y="9242"/>
            <a:chExt cx="3185" cy="942"/>
          </a:xfrm>
        </p:grpSpPr>
        <p:sp>
          <p:nvSpPr>
            <p:cNvPr id="32" name="矩形 31"/>
            <p:cNvSpPr/>
            <p:nvPr/>
          </p:nvSpPr>
          <p:spPr>
            <a:xfrm>
              <a:off x="9769" y="9242"/>
              <a:ext cx="2553" cy="94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b="1">
                  <a:latin typeface="仿宋" panose="02010609060101010101" charset="-122"/>
                  <a:ea typeface="仿宋" panose="02010609060101010101" charset="-122"/>
                </a:rPr>
                <a:t>基于学术社交的协同研学</a:t>
              </a:r>
            </a:p>
          </p:txBody>
        </p:sp>
        <p:cxnSp>
          <p:nvCxnSpPr>
            <p:cNvPr id="55" name="直接箭头连接符 54"/>
            <p:cNvCxnSpPr>
              <a:stCxn id="31" idx="1"/>
              <a:endCxn id="32" idx="3"/>
            </p:cNvCxnSpPr>
            <p:nvPr/>
          </p:nvCxnSpPr>
          <p:spPr>
            <a:xfrm flipH="1">
              <a:off x="12322" y="9714"/>
              <a:ext cx="632" cy="0"/>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grpSp>
      <p:grpSp>
        <p:nvGrpSpPr>
          <p:cNvPr id="83" name="组合 82"/>
          <p:cNvGrpSpPr/>
          <p:nvPr/>
        </p:nvGrpSpPr>
        <p:grpSpPr>
          <a:xfrm>
            <a:off x="4744085" y="5868670"/>
            <a:ext cx="1458595" cy="598170"/>
            <a:chOff x="7471" y="9242"/>
            <a:chExt cx="2297" cy="942"/>
          </a:xfrm>
        </p:grpSpPr>
        <p:sp>
          <p:nvSpPr>
            <p:cNvPr id="33" name="矩形 32"/>
            <p:cNvSpPr/>
            <p:nvPr/>
          </p:nvSpPr>
          <p:spPr>
            <a:xfrm>
              <a:off x="7471" y="9242"/>
              <a:ext cx="1553" cy="94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b="1">
                  <a:latin typeface="仿宋" panose="02010609060101010101" charset="-122"/>
                  <a:ea typeface="仿宋" panose="02010609060101010101" charset="-122"/>
                </a:rPr>
                <a:t>在线编辑创作</a:t>
              </a:r>
            </a:p>
          </p:txBody>
        </p:sp>
        <p:cxnSp>
          <p:nvCxnSpPr>
            <p:cNvPr id="56" name="直接箭头连接符 55"/>
            <p:cNvCxnSpPr>
              <a:stCxn id="32" idx="1"/>
              <a:endCxn id="33" idx="3"/>
            </p:cNvCxnSpPr>
            <p:nvPr/>
          </p:nvCxnSpPr>
          <p:spPr>
            <a:xfrm flipH="1">
              <a:off x="9024" y="9714"/>
              <a:ext cx="745" cy="0"/>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grpSp>
      <p:grpSp>
        <p:nvGrpSpPr>
          <p:cNvPr id="84" name="组合 83"/>
          <p:cNvGrpSpPr/>
          <p:nvPr/>
        </p:nvGrpSpPr>
        <p:grpSpPr>
          <a:xfrm>
            <a:off x="3418840" y="5868670"/>
            <a:ext cx="1325245" cy="598170"/>
            <a:chOff x="5384" y="9242"/>
            <a:chExt cx="2087" cy="942"/>
          </a:xfrm>
        </p:grpSpPr>
        <p:sp>
          <p:nvSpPr>
            <p:cNvPr id="34" name="矩形 33"/>
            <p:cNvSpPr/>
            <p:nvPr/>
          </p:nvSpPr>
          <p:spPr>
            <a:xfrm>
              <a:off x="5384" y="9242"/>
              <a:ext cx="1553" cy="94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b="1">
                  <a:latin typeface="仿宋" panose="02010609060101010101" charset="-122"/>
                  <a:ea typeface="仿宋" panose="02010609060101010101" charset="-122"/>
                </a:rPr>
                <a:t>个人知识管理</a:t>
              </a:r>
            </a:p>
          </p:txBody>
        </p:sp>
        <p:cxnSp>
          <p:nvCxnSpPr>
            <p:cNvPr id="57" name="直接箭头连接符 56"/>
            <p:cNvCxnSpPr>
              <a:stCxn id="33" idx="1"/>
              <a:endCxn id="34" idx="3"/>
            </p:cNvCxnSpPr>
            <p:nvPr/>
          </p:nvCxnSpPr>
          <p:spPr>
            <a:xfrm flipH="1">
              <a:off x="6937" y="9714"/>
              <a:ext cx="534" cy="0"/>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grpSp>
      <p:grpSp>
        <p:nvGrpSpPr>
          <p:cNvPr id="87" name="组合 86"/>
          <p:cNvGrpSpPr/>
          <p:nvPr/>
        </p:nvGrpSpPr>
        <p:grpSpPr>
          <a:xfrm>
            <a:off x="3912235" y="5534660"/>
            <a:ext cx="6409690" cy="334010"/>
            <a:chOff x="6161" y="8716"/>
            <a:chExt cx="10094" cy="526"/>
          </a:xfrm>
        </p:grpSpPr>
        <p:cxnSp>
          <p:nvCxnSpPr>
            <p:cNvPr id="59" name="直接箭头连接符 58"/>
            <p:cNvCxnSpPr>
              <a:stCxn id="30" idx="0"/>
              <a:endCxn id="24" idx="2"/>
            </p:cNvCxnSpPr>
            <p:nvPr/>
          </p:nvCxnSpPr>
          <p:spPr>
            <a:xfrm flipH="1" flipV="1">
              <a:off x="14991" y="8716"/>
              <a:ext cx="1265" cy="526"/>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a:stCxn id="31" idx="0"/>
              <a:endCxn id="25" idx="2"/>
            </p:cNvCxnSpPr>
            <p:nvPr/>
          </p:nvCxnSpPr>
          <p:spPr>
            <a:xfrm flipH="1" flipV="1">
              <a:off x="12771" y="8716"/>
              <a:ext cx="931" cy="526"/>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61" name="直接箭头连接符 60"/>
            <p:cNvCxnSpPr>
              <a:stCxn id="32" idx="0"/>
              <a:endCxn id="26" idx="2"/>
            </p:cNvCxnSpPr>
            <p:nvPr/>
          </p:nvCxnSpPr>
          <p:spPr>
            <a:xfrm flipH="1" flipV="1">
              <a:off x="10457" y="8716"/>
              <a:ext cx="589" cy="526"/>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62" name="直接箭头连接符 61"/>
            <p:cNvCxnSpPr>
              <a:stCxn id="33" idx="0"/>
              <a:endCxn id="27" idx="2"/>
            </p:cNvCxnSpPr>
            <p:nvPr/>
          </p:nvCxnSpPr>
          <p:spPr>
            <a:xfrm flipH="1" flipV="1">
              <a:off x="8247" y="8716"/>
              <a:ext cx="1" cy="526"/>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a:stCxn id="34" idx="0"/>
              <a:endCxn id="28" idx="2"/>
            </p:cNvCxnSpPr>
            <p:nvPr/>
          </p:nvCxnSpPr>
          <p:spPr>
            <a:xfrm flipV="1">
              <a:off x="6161" y="8716"/>
              <a:ext cx="0" cy="526"/>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grpSp>
      <p:grpSp>
        <p:nvGrpSpPr>
          <p:cNvPr id="78" name="组合 77"/>
          <p:cNvGrpSpPr/>
          <p:nvPr/>
        </p:nvGrpSpPr>
        <p:grpSpPr>
          <a:xfrm>
            <a:off x="3475990" y="4733925"/>
            <a:ext cx="6479540" cy="800100"/>
            <a:chOff x="5474" y="7455"/>
            <a:chExt cx="10204" cy="1260"/>
          </a:xfrm>
        </p:grpSpPr>
        <p:sp>
          <p:nvSpPr>
            <p:cNvPr id="24" name="矩形 23"/>
            <p:cNvSpPr/>
            <p:nvPr/>
          </p:nvSpPr>
          <p:spPr>
            <a:xfrm>
              <a:off x="14304" y="7991"/>
              <a:ext cx="1374" cy="72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仿宋" panose="02010609060101010101" charset="-122"/>
                  <a:ea typeface="仿宋" panose="02010609060101010101" charset="-122"/>
                </a:rPr>
                <a:t>阅读</a:t>
              </a:r>
            </a:p>
          </p:txBody>
        </p:sp>
        <p:sp>
          <p:nvSpPr>
            <p:cNvPr id="25" name="矩形 24"/>
            <p:cNvSpPr/>
            <p:nvPr/>
          </p:nvSpPr>
          <p:spPr>
            <a:xfrm>
              <a:off x="12084" y="7991"/>
              <a:ext cx="1374" cy="72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仿宋" panose="02010609060101010101" charset="-122"/>
                  <a:ea typeface="仿宋" panose="02010609060101010101" charset="-122"/>
                </a:rPr>
                <a:t>理解</a:t>
              </a:r>
            </a:p>
          </p:txBody>
        </p:sp>
        <p:sp>
          <p:nvSpPr>
            <p:cNvPr id="26" name="矩形 25"/>
            <p:cNvSpPr/>
            <p:nvPr/>
          </p:nvSpPr>
          <p:spPr>
            <a:xfrm>
              <a:off x="9770" y="7991"/>
              <a:ext cx="1374" cy="72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仿宋" panose="02010609060101010101" charset="-122"/>
                  <a:ea typeface="仿宋" panose="02010609060101010101" charset="-122"/>
                </a:rPr>
                <a:t>研讨</a:t>
              </a:r>
            </a:p>
          </p:txBody>
        </p:sp>
        <p:sp>
          <p:nvSpPr>
            <p:cNvPr id="27" name="矩形 26"/>
            <p:cNvSpPr/>
            <p:nvPr/>
          </p:nvSpPr>
          <p:spPr>
            <a:xfrm>
              <a:off x="7560" y="7991"/>
              <a:ext cx="1374" cy="72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仿宋" panose="02010609060101010101" charset="-122"/>
                  <a:ea typeface="仿宋" panose="02010609060101010101" charset="-122"/>
                </a:rPr>
                <a:t>创作</a:t>
              </a:r>
            </a:p>
          </p:txBody>
        </p:sp>
        <p:sp>
          <p:nvSpPr>
            <p:cNvPr id="28" name="矩形 27"/>
            <p:cNvSpPr/>
            <p:nvPr/>
          </p:nvSpPr>
          <p:spPr>
            <a:xfrm>
              <a:off x="5474" y="7991"/>
              <a:ext cx="1374" cy="72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仿宋" panose="02010609060101010101" charset="-122"/>
                  <a:ea typeface="仿宋" panose="02010609060101010101" charset="-122"/>
                </a:rPr>
                <a:t>管理</a:t>
              </a:r>
            </a:p>
          </p:txBody>
        </p:sp>
        <p:cxnSp>
          <p:nvCxnSpPr>
            <p:cNvPr id="44" name="直接箭头连接符 43"/>
            <p:cNvCxnSpPr>
              <a:stCxn id="24" idx="1"/>
              <a:endCxn id="25" idx="3"/>
            </p:cNvCxnSpPr>
            <p:nvPr/>
          </p:nvCxnSpPr>
          <p:spPr>
            <a:xfrm flipH="1">
              <a:off x="13458" y="8354"/>
              <a:ext cx="846" cy="0"/>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a:stCxn id="25" idx="1"/>
              <a:endCxn id="26" idx="3"/>
            </p:cNvCxnSpPr>
            <p:nvPr/>
          </p:nvCxnSpPr>
          <p:spPr>
            <a:xfrm flipH="1">
              <a:off x="11144" y="8354"/>
              <a:ext cx="940" cy="0"/>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a:stCxn id="26" idx="1"/>
              <a:endCxn id="27" idx="3"/>
            </p:cNvCxnSpPr>
            <p:nvPr/>
          </p:nvCxnSpPr>
          <p:spPr>
            <a:xfrm flipH="1">
              <a:off x="8934" y="8354"/>
              <a:ext cx="836" cy="0"/>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a:stCxn id="27" idx="1"/>
              <a:endCxn id="28" idx="3"/>
            </p:cNvCxnSpPr>
            <p:nvPr/>
          </p:nvCxnSpPr>
          <p:spPr>
            <a:xfrm flipH="1">
              <a:off x="6848" y="8354"/>
              <a:ext cx="712" cy="0"/>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64" name="肘形连接符 63"/>
            <p:cNvCxnSpPr>
              <a:stCxn id="28" idx="0"/>
              <a:endCxn id="24" idx="0"/>
            </p:cNvCxnSpPr>
            <p:nvPr/>
          </p:nvCxnSpPr>
          <p:spPr>
            <a:xfrm rot="16200000">
              <a:off x="10576" y="3576"/>
              <a:ext cx="5" cy="8830"/>
            </a:xfrm>
            <a:prstGeom prst="bentConnector3">
              <a:avLst>
                <a:gd name="adj1" fmla="val 2730000"/>
              </a:avLst>
            </a:prstGeom>
            <a:ln w="28575"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65" name="直接箭头连接符 64"/>
            <p:cNvCxnSpPr>
              <a:stCxn id="18" idx="2"/>
            </p:cNvCxnSpPr>
            <p:nvPr/>
          </p:nvCxnSpPr>
          <p:spPr>
            <a:xfrm flipH="1">
              <a:off x="10430" y="7455"/>
              <a:ext cx="3886" cy="377"/>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grpSp>
      <p:grpSp>
        <p:nvGrpSpPr>
          <p:cNvPr id="40" name="组合 39"/>
          <p:cNvGrpSpPr/>
          <p:nvPr/>
        </p:nvGrpSpPr>
        <p:grpSpPr>
          <a:xfrm>
            <a:off x="3653155" y="2621280"/>
            <a:ext cx="1558290" cy="367030"/>
            <a:chOff x="5753" y="4128"/>
            <a:chExt cx="2454" cy="578"/>
          </a:xfrm>
        </p:grpSpPr>
        <p:cxnSp>
          <p:nvCxnSpPr>
            <p:cNvPr id="66" name="直接箭头连接符 65"/>
            <p:cNvCxnSpPr>
              <a:stCxn id="9" idx="3"/>
              <a:endCxn id="10" idx="1"/>
            </p:cNvCxnSpPr>
            <p:nvPr/>
          </p:nvCxnSpPr>
          <p:spPr>
            <a:xfrm>
              <a:off x="5753" y="4417"/>
              <a:ext cx="2455" cy="0"/>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68" name="矩形 67"/>
            <p:cNvSpPr/>
            <p:nvPr/>
          </p:nvSpPr>
          <p:spPr>
            <a:xfrm>
              <a:off x="6386" y="4128"/>
              <a:ext cx="1085" cy="57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latin typeface="仿宋" panose="02010609060101010101" charset="-122"/>
                  <a:ea typeface="仿宋" panose="02010609060101010101" charset="-122"/>
                </a:rPr>
                <a:t>引发</a:t>
              </a:r>
            </a:p>
          </p:txBody>
        </p:sp>
      </p:grpSp>
      <p:grpSp>
        <p:nvGrpSpPr>
          <p:cNvPr id="71" name="组合 70"/>
          <p:cNvGrpSpPr/>
          <p:nvPr/>
        </p:nvGrpSpPr>
        <p:grpSpPr>
          <a:xfrm>
            <a:off x="6681470" y="2621280"/>
            <a:ext cx="1544320" cy="367030"/>
            <a:chOff x="10522" y="4128"/>
            <a:chExt cx="2432" cy="578"/>
          </a:xfrm>
        </p:grpSpPr>
        <p:cxnSp>
          <p:nvCxnSpPr>
            <p:cNvPr id="67" name="直接箭头连接符 66"/>
            <p:cNvCxnSpPr>
              <a:stCxn id="10" idx="3"/>
              <a:endCxn id="11" idx="1"/>
            </p:cNvCxnSpPr>
            <p:nvPr/>
          </p:nvCxnSpPr>
          <p:spPr>
            <a:xfrm>
              <a:off x="10522" y="4417"/>
              <a:ext cx="2432" cy="0"/>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69" name="矩形 68"/>
            <p:cNvSpPr/>
            <p:nvPr/>
          </p:nvSpPr>
          <p:spPr>
            <a:xfrm>
              <a:off x="11195" y="4128"/>
              <a:ext cx="1085" cy="57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latin typeface="仿宋" panose="02010609060101010101" charset="-122"/>
                  <a:ea typeface="仿宋" panose="02010609060101010101" charset="-122"/>
                </a:rPr>
                <a:t>决定</a:t>
              </a:r>
            </a:p>
          </p:txBody>
        </p:sp>
      </p:grpSp>
      <p:grpSp>
        <p:nvGrpSpPr>
          <p:cNvPr id="4" name="组合 3"/>
          <p:cNvGrpSpPr/>
          <p:nvPr/>
        </p:nvGrpSpPr>
        <p:grpSpPr>
          <a:xfrm>
            <a:off x="189865" y="1255395"/>
            <a:ext cx="10342880" cy="459740"/>
            <a:chOff x="2113" y="2193"/>
            <a:chExt cx="16288" cy="724"/>
          </a:xfrm>
        </p:grpSpPr>
        <p:sp>
          <p:nvSpPr>
            <p:cNvPr id="15" name="文本框 14"/>
            <p:cNvSpPr txBox="1"/>
            <p:nvPr/>
          </p:nvSpPr>
          <p:spPr>
            <a:xfrm>
              <a:off x="4427" y="2193"/>
              <a:ext cx="13975" cy="725"/>
            </a:xfrm>
            <a:prstGeom prst="rect">
              <a:avLst/>
            </a:prstGeom>
            <a:noFill/>
            <a:ln w="28575" cmpd="sng">
              <a:solidFill>
                <a:srgbClr val="0070C0"/>
              </a:solidFill>
              <a:prstDash val="sysDash"/>
            </a:ln>
          </p:spPr>
          <p:txBody>
            <a:bodyPr wrap="square" rtlCol="0" anchor="t">
              <a:spAutoFit/>
            </a:bodyPr>
            <a:lstStyle/>
            <a:p>
              <a:pPr algn="ctr"/>
              <a:r>
                <a:rPr lang="zh-CN" altLang="en-US" sz="2400" b="1">
                  <a:latin typeface="仿宋" panose="02010609060101010101" charset="-122"/>
                  <a:ea typeface="仿宋" panose="02010609060101010101" charset="-122"/>
                </a:rPr>
                <a:t>研学平台</a:t>
              </a:r>
              <a:r>
                <a:rPr lang="en-US" altLang="zh-CN" sz="2400" b="1">
                  <a:latin typeface="仿宋" panose="02010609060101010101" charset="-122"/>
                  <a:ea typeface="仿宋" panose="02010609060101010101" charset="-122"/>
                  <a:sym typeface="+mn-ea"/>
                </a:rPr>
                <a:t>(ECSP)</a:t>
              </a:r>
              <a:r>
                <a:rPr lang="zh-CN" altLang="en-US" sz="2400" b="1">
                  <a:latin typeface="仿宋" panose="02010609060101010101" charset="-122"/>
                  <a:ea typeface="仿宋" panose="02010609060101010101" charset="-122"/>
                </a:rPr>
                <a:t>：</a:t>
              </a:r>
              <a:r>
                <a:rPr lang="en-US" altLang="zh-CN" sz="2400" b="1">
                  <a:latin typeface="仿宋" panose="02010609060101010101" charset="-122"/>
                  <a:ea typeface="仿宋" panose="02010609060101010101" charset="-122"/>
                </a:rPr>
                <a:t>支持</a:t>
              </a:r>
              <a:r>
                <a:rPr lang="en-US" altLang="zh-CN" sz="2400" b="1">
                  <a:solidFill>
                    <a:srgbClr val="C00000"/>
                  </a:solidFill>
                  <a:latin typeface="仿宋" panose="02010609060101010101" charset="-122"/>
                  <a:ea typeface="仿宋" panose="02010609060101010101" charset="-122"/>
                </a:rPr>
                <a:t>大数据</a:t>
              </a:r>
              <a:r>
                <a:rPr lang="en-US" altLang="zh-CN" sz="2400" b="1">
                  <a:latin typeface="仿宋" panose="02010609060101010101" charset="-122"/>
                  <a:ea typeface="仿宋" panose="02010609060101010101" charset="-122"/>
                </a:rPr>
                <a:t>与</a:t>
              </a:r>
              <a:r>
                <a:rPr lang="en-US" altLang="zh-CN" sz="2400" b="1">
                  <a:solidFill>
                    <a:srgbClr val="C00000"/>
                  </a:solidFill>
                  <a:latin typeface="仿宋" panose="02010609060101010101" charset="-122"/>
                  <a:ea typeface="仿宋" panose="02010609060101010101" charset="-122"/>
                </a:rPr>
                <a:t>协同研究范式</a:t>
              </a:r>
              <a:r>
                <a:rPr lang="en-US" altLang="zh-CN" sz="2400" b="1">
                  <a:latin typeface="仿宋" panose="02010609060101010101" charset="-122"/>
                  <a:ea typeface="仿宋" panose="02010609060101010101" charset="-122"/>
                </a:rPr>
                <a:t>的</a:t>
              </a:r>
              <a:r>
                <a:rPr lang="en-US" altLang="zh-CN" sz="2400" b="1">
                  <a:solidFill>
                    <a:srgbClr val="C00000"/>
                  </a:solidFill>
                  <a:latin typeface="仿宋" panose="02010609060101010101" charset="-122"/>
                  <a:ea typeface="仿宋" panose="02010609060101010101" charset="-122"/>
                </a:rPr>
                <a:t>探究式学习平台</a:t>
              </a:r>
              <a:r>
                <a:rPr lang="en-US" altLang="zh-CN" sz="2000" b="1">
                  <a:latin typeface="仿宋" panose="02010609060101010101" charset="-122"/>
                  <a:ea typeface="仿宋" panose="02010609060101010101" charset="-122"/>
                </a:rPr>
                <a:t> </a:t>
              </a:r>
              <a:endParaRPr lang="zh-CN" altLang="en-US" sz="2000" b="1">
                <a:latin typeface="仿宋" panose="02010609060101010101" charset="-122"/>
                <a:ea typeface="仿宋" panose="02010609060101010101" charset="-122"/>
              </a:endParaRPr>
            </a:p>
          </p:txBody>
        </p:sp>
        <p:sp>
          <p:nvSpPr>
            <p:cNvPr id="2" name="矩形 1"/>
            <p:cNvSpPr/>
            <p:nvPr/>
          </p:nvSpPr>
          <p:spPr>
            <a:xfrm>
              <a:off x="2113" y="2193"/>
              <a:ext cx="2314" cy="72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仿宋" panose="02010609060101010101" charset="-122"/>
                  <a:ea typeface="仿宋" panose="02010609060101010101" charset="-122"/>
                </a:rPr>
                <a:t>产品定位</a:t>
              </a:r>
            </a:p>
          </p:txBody>
        </p:sp>
      </p:grpSp>
      <p:sp>
        <p:nvSpPr>
          <p:cNvPr id="70" name="矩形 69"/>
          <p:cNvSpPr/>
          <p:nvPr/>
        </p:nvSpPr>
        <p:spPr>
          <a:xfrm>
            <a:off x="10533380" y="1255395"/>
            <a:ext cx="1469390" cy="46037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仿宋" panose="02010609060101010101" charset="-122"/>
                <a:ea typeface="仿宋" panose="02010609060101010101" charset="-122"/>
              </a:rPr>
              <a:t>学习平台</a:t>
            </a:r>
          </a:p>
        </p:txBody>
      </p:sp>
      <p:grpSp>
        <p:nvGrpSpPr>
          <p:cNvPr id="86" name="组合 85"/>
          <p:cNvGrpSpPr/>
          <p:nvPr/>
        </p:nvGrpSpPr>
        <p:grpSpPr>
          <a:xfrm>
            <a:off x="10367645" y="1715770"/>
            <a:ext cx="1469390" cy="3017520"/>
            <a:chOff x="16327" y="2702"/>
            <a:chExt cx="2314" cy="4752"/>
          </a:xfrm>
        </p:grpSpPr>
        <p:grpSp>
          <p:nvGrpSpPr>
            <p:cNvPr id="79" name="组合 78"/>
            <p:cNvGrpSpPr/>
            <p:nvPr/>
          </p:nvGrpSpPr>
          <p:grpSpPr>
            <a:xfrm>
              <a:off x="16327" y="2702"/>
              <a:ext cx="2314" cy="4752"/>
              <a:chOff x="16327" y="2702"/>
              <a:chExt cx="2314" cy="4752"/>
            </a:xfrm>
          </p:grpSpPr>
          <p:sp>
            <p:nvSpPr>
              <p:cNvPr id="22" name="矩形 21"/>
              <p:cNvSpPr/>
              <p:nvPr/>
            </p:nvSpPr>
            <p:spPr>
              <a:xfrm>
                <a:off x="16327" y="6730"/>
                <a:ext cx="2314" cy="72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仿宋" panose="02010609060101010101" charset="-122"/>
                    <a:ea typeface="仿宋" panose="02010609060101010101" charset="-122"/>
                  </a:rPr>
                  <a:t>核心功能</a:t>
                </a:r>
              </a:p>
            </p:txBody>
          </p:sp>
          <p:cxnSp>
            <p:nvCxnSpPr>
              <p:cNvPr id="43" name="直接箭头连接符 42"/>
              <p:cNvCxnSpPr>
                <a:stCxn id="70" idx="2"/>
              </p:cNvCxnSpPr>
              <p:nvPr/>
            </p:nvCxnSpPr>
            <p:spPr>
              <a:xfrm>
                <a:off x="17745" y="2702"/>
                <a:ext cx="9" cy="3974"/>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grpSp>
        <p:sp>
          <p:nvSpPr>
            <p:cNvPr id="85" name="矩形 84"/>
            <p:cNvSpPr/>
            <p:nvPr/>
          </p:nvSpPr>
          <p:spPr>
            <a:xfrm>
              <a:off x="17373" y="3276"/>
              <a:ext cx="743" cy="228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仿宋" panose="02010609060101010101" charset="-122"/>
                  <a:ea typeface="仿宋" panose="02010609060101010101" charset="-122"/>
                </a:rPr>
                <a:t>五大核心</a:t>
              </a:r>
            </a:p>
          </p:txBody>
        </p:sp>
      </p:grpSp>
      <p:cxnSp>
        <p:nvCxnSpPr>
          <p:cNvPr id="88" name="直接箭头连接符 87"/>
          <p:cNvCxnSpPr>
            <a:stCxn id="22" idx="1"/>
          </p:cNvCxnSpPr>
          <p:nvPr/>
        </p:nvCxnSpPr>
        <p:spPr>
          <a:xfrm flipH="1" flipV="1">
            <a:off x="9958070" y="4498975"/>
            <a:ext cx="409575" cy="5080"/>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grpSp>
        <p:nvGrpSpPr>
          <p:cNvPr id="92" name="组合 91"/>
          <p:cNvGrpSpPr/>
          <p:nvPr/>
        </p:nvGrpSpPr>
        <p:grpSpPr>
          <a:xfrm>
            <a:off x="2026285" y="5304790"/>
            <a:ext cx="1392555" cy="863600"/>
            <a:chOff x="3191" y="8354"/>
            <a:chExt cx="2193" cy="1360"/>
          </a:xfrm>
        </p:grpSpPr>
        <p:cxnSp>
          <p:nvCxnSpPr>
            <p:cNvPr id="58" name="直接箭头连接符 57"/>
            <p:cNvCxnSpPr>
              <a:stCxn id="34" idx="1"/>
              <a:endCxn id="29" idx="3"/>
            </p:cNvCxnSpPr>
            <p:nvPr/>
          </p:nvCxnSpPr>
          <p:spPr>
            <a:xfrm flipH="1" flipV="1">
              <a:off x="3191" y="8354"/>
              <a:ext cx="2193" cy="1360"/>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91" name="矩形 90"/>
            <p:cNvSpPr/>
            <p:nvPr/>
          </p:nvSpPr>
          <p:spPr>
            <a:xfrm>
              <a:off x="3510" y="8548"/>
              <a:ext cx="1555" cy="97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latin typeface="仿宋" panose="02010609060101010101" charset="-122"/>
                  <a:ea typeface="仿宋" panose="02010609060101010101" charset="-122"/>
                </a:rPr>
                <a:t>正循环闭环</a:t>
              </a:r>
            </a:p>
          </p:txBody>
        </p:sp>
      </p:grpSp>
      <p:grpSp>
        <p:nvGrpSpPr>
          <p:cNvPr id="94" name="组合 93"/>
          <p:cNvGrpSpPr/>
          <p:nvPr/>
        </p:nvGrpSpPr>
        <p:grpSpPr>
          <a:xfrm>
            <a:off x="5212080" y="1715770"/>
            <a:ext cx="6055360" cy="585470"/>
            <a:chOff x="8208" y="2702"/>
            <a:chExt cx="9536" cy="922"/>
          </a:xfrm>
        </p:grpSpPr>
        <p:grpSp>
          <p:nvGrpSpPr>
            <p:cNvPr id="14" name="组合 13"/>
            <p:cNvGrpSpPr/>
            <p:nvPr/>
          </p:nvGrpSpPr>
          <p:grpSpPr>
            <a:xfrm>
              <a:off x="8208" y="2702"/>
              <a:ext cx="9536" cy="922"/>
              <a:chOff x="8208" y="2702"/>
              <a:chExt cx="9536" cy="922"/>
            </a:xfrm>
          </p:grpSpPr>
          <p:sp>
            <p:nvSpPr>
              <p:cNvPr id="8" name="矩形 7"/>
              <p:cNvSpPr/>
              <p:nvPr/>
            </p:nvSpPr>
            <p:spPr>
              <a:xfrm>
                <a:off x="8208" y="2900"/>
                <a:ext cx="2314" cy="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仿宋" panose="02010609060101010101" charset="-122"/>
                    <a:ea typeface="仿宋" panose="02010609060101010101" charset="-122"/>
                  </a:rPr>
                  <a:t>学习行为</a:t>
                </a:r>
              </a:p>
            </p:txBody>
          </p:sp>
          <p:cxnSp>
            <p:nvCxnSpPr>
              <p:cNvPr id="7" name="直接箭头连接符 6"/>
              <p:cNvCxnSpPr>
                <a:stCxn id="70" idx="2"/>
                <a:endCxn id="8" idx="3"/>
              </p:cNvCxnSpPr>
              <p:nvPr/>
            </p:nvCxnSpPr>
            <p:spPr>
              <a:xfrm flipH="1">
                <a:off x="10522" y="2702"/>
                <a:ext cx="7223" cy="561"/>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grpSp>
        <p:sp>
          <p:nvSpPr>
            <p:cNvPr id="93" name="矩形 92"/>
            <p:cNvSpPr/>
            <p:nvPr/>
          </p:nvSpPr>
          <p:spPr>
            <a:xfrm>
              <a:off x="11830" y="2900"/>
              <a:ext cx="1085" cy="57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latin typeface="仿宋" panose="02010609060101010101" charset="-122"/>
                  <a:ea typeface="仿宋" panose="02010609060101010101" charset="-122"/>
                </a:rPr>
                <a:t>服务</a:t>
              </a:r>
            </a:p>
          </p:txBody>
        </p:sp>
      </p:grpSp>
      <p:sp>
        <p:nvSpPr>
          <p:cNvPr id="95" name="文本框 94"/>
          <p:cNvSpPr txBox="1"/>
          <p:nvPr/>
        </p:nvSpPr>
        <p:spPr>
          <a:xfrm>
            <a:off x="189865" y="1841500"/>
            <a:ext cx="5022215" cy="583565"/>
          </a:xfrm>
          <a:prstGeom prst="rect">
            <a:avLst/>
          </a:prstGeom>
          <a:noFill/>
        </p:spPr>
        <p:txBody>
          <a:bodyPr wrap="square" rtlCol="0" anchor="t">
            <a:spAutoFit/>
          </a:bodyPr>
          <a:lstStyle/>
          <a:p>
            <a:r>
              <a:rPr lang="zh-CN" altLang="en-US" sz="1600" b="1">
                <a:latin typeface="仿宋" panose="02010609060101010101" charset="-122"/>
                <a:ea typeface="仿宋" panose="02010609060101010101" charset="-122"/>
              </a:rPr>
              <a:t>齐雪林. 浅析基于探究式学习的大学课堂教学[J]. 高等理科教育,2011,(01):93-96+118. [2017-08-29].</a:t>
            </a:r>
          </a:p>
        </p:txBody>
      </p:sp>
      <p:sp>
        <p:nvSpPr>
          <p:cNvPr id="96" name="矩形 95"/>
          <p:cNvSpPr/>
          <p:nvPr/>
        </p:nvSpPr>
        <p:spPr>
          <a:xfrm>
            <a:off x="1431290" y="2679700"/>
            <a:ext cx="9328785" cy="2393315"/>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fontScale="90000" lnSpcReduction="20000"/>
          </a:bodyPr>
          <a:lstStyle/>
          <a:p>
            <a:pPr indent="0" algn="ctr">
              <a:lnSpc>
                <a:spcPct val="150000"/>
              </a:lnSpc>
              <a:buClr>
                <a:srgbClr val="0070C0"/>
              </a:buClr>
              <a:buFont typeface="Wingdings" panose="05000000000000000000" pitchFamily="2" charset="2"/>
              <a:buNone/>
            </a:pPr>
            <a:r>
              <a:rPr lang="en-US" altLang="zh-CN" sz="2400" b="1" dirty="0">
                <a:solidFill>
                  <a:schemeClr val="tx1"/>
                </a:solidFill>
                <a:latin typeface="仿宋" panose="02010609060101010101" charset="-122"/>
                <a:ea typeface="仿宋" panose="02010609060101010101" charset="-122"/>
                <a:sym typeface="+mn-ea"/>
              </a:rPr>
              <a:t>* </a:t>
            </a:r>
            <a:r>
              <a:rPr lang="en-US" altLang="zh-CN" sz="2400" b="1">
                <a:solidFill>
                  <a:schemeClr val="tx1"/>
                </a:solidFill>
                <a:latin typeface="仿宋" panose="02010609060101010101" charset="-122"/>
                <a:ea typeface="仿宋" panose="02010609060101010101" charset="-122"/>
                <a:sym typeface="+mn-ea"/>
              </a:rPr>
              <a:t>C</a:t>
            </a:r>
            <a:r>
              <a:rPr lang="zh-CN" altLang="en-US" sz="2400" b="1">
                <a:solidFill>
                  <a:schemeClr val="tx1"/>
                </a:solidFill>
                <a:latin typeface="仿宋" panose="02010609060101010101" charset="-122"/>
                <a:ea typeface="仿宋" panose="02010609060101010101" charset="-122"/>
                <a:sym typeface="+mn-ea"/>
              </a:rPr>
              <a:t>NKI研学平台（ECSP）是以全新的文献学习和利用方式，在XML碎片化和增强出版的基础上将文献服务、知识服务深入到读者个人的研究和学习业务中；提供动态、交互、图谱化的阅读模式，实现读者与读者、读者与作者等的交流研讨；全新的一站式在线采编与排版投稿系统，助力读者构建个人知识结构，实现知识创新。</a:t>
            </a:r>
            <a:endParaRPr lang="zh-CN" altLang="en-US" sz="2400" b="1" dirty="0">
              <a:solidFill>
                <a:schemeClr val="tx1"/>
              </a:solidFill>
              <a:latin typeface="仿宋" panose="02010609060101010101" charset="-122"/>
              <a:ea typeface="仿宋"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left)">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wipe(right)">
                                      <p:cBhvr>
                                        <p:cTn id="17" dur="500"/>
                                        <p:tgtEl>
                                          <p:spTgt spid="9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wipe(left)">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left)">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wipe(left)">
                                      <p:cBhvr>
                                        <p:cTn id="37" dur="500"/>
                                        <p:tgtEl>
                                          <p:spTgt spid="7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wipe(up)">
                                      <p:cBhvr>
                                        <p:cTn id="42" dur="500"/>
                                        <p:tgtEl>
                                          <p:spTgt spid="7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wipe(down)">
                                      <p:cBhvr>
                                        <p:cTn id="47" dur="500"/>
                                        <p:tgtEl>
                                          <p:spTgt spid="7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74"/>
                                        </p:tgtEl>
                                        <p:attrNameLst>
                                          <p:attrName>style.visibility</p:attrName>
                                        </p:attrNameLst>
                                      </p:cBhvr>
                                      <p:to>
                                        <p:strVal val="visible"/>
                                      </p:to>
                                    </p:set>
                                    <p:animEffect transition="in" filter="wipe(right)">
                                      <p:cBhvr>
                                        <p:cTn id="52" dur="500"/>
                                        <p:tgtEl>
                                          <p:spTgt spid="7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wipe(down)">
                                      <p:cBhvr>
                                        <p:cTn id="57" dur="500"/>
                                        <p:tgtEl>
                                          <p:spTgt spid="7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77"/>
                                        </p:tgtEl>
                                        <p:attrNameLst>
                                          <p:attrName>style.visibility</p:attrName>
                                        </p:attrNameLst>
                                      </p:cBhvr>
                                      <p:to>
                                        <p:strVal val="visible"/>
                                      </p:to>
                                    </p:set>
                                    <p:animEffect transition="in" filter="wipe(left)">
                                      <p:cBhvr>
                                        <p:cTn id="62" dur="500"/>
                                        <p:tgtEl>
                                          <p:spTgt spid="7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78"/>
                                        </p:tgtEl>
                                        <p:attrNameLst>
                                          <p:attrName>style.visibility</p:attrName>
                                        </p:attrNameLst>
                                      </p:cBhvr>
                                      <p:to>
                                        <p:strVal val="visible"/>
                                      </p:to>
                                    </p:set>
                                    <p:animEffect transition="in" filter="wipe(right)">
                                      <p:cBhvr>
                                        <p:cTn id="67" dur="500"/>
                                        <p:tgtEl>
                                          <p:spTgt spid="7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86"/>
                                        </p:tgtEl>
                                        <p:attrNameLst>
                                          <p:attrName>style.visibility</p:attrName>
                                        </p:attrNameLst>
                                      </p:cBhvr>
                                      <p:to>
                                        <p:strVal val="visible"/>
                                      </p:to>
                                    </p:set>
                                    <p:animEffect transition="in" filter="wipe(up)">
                                      <p:cBhvr>
                                        <p:cTn id="72" dur="500"/>
                                        <p:tgtEl>
                                          <p:spTgt spid="8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80"/>
                                        </p:tgtEl>
                                        <p:attrNameLst>
                                          <p:attrName>style.visibility</p:attrName>
                                        </p:attrNameLst>
                                      </p:cBhvr>
                                      <p:to>
                                        <p:strVal val="visible"/>
                                      </p:to>
                                    </p:set>
                                    <p:animEffect transition="in" filter="wipe(up)">
                                      <p:cBhvr>
                                        <p:cTn id="77" dur="500"/>
                                        <p:tgtEl>
                                          <p:spTgt spid="8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81"/>
                                        </p:tgtEl>
                                        <p:attrNameLst>
                                          <p:attrName>style.visibility</p:attrName>
                                        </p:attrNameLst>
                                      </p:cBhvr>
                                      <p:to>
                                        <p:strVal val="visible"/>
                                      </p:to>
                                    </p:set>
                                    <p:animEffect transition="in" filter="wipe(right)">
                                      <p:cBhvr>
                                        <p:cTn id="82" dur="500"/>
                                        <p:tgtEl>
                                          <p:spTgt spid="8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nodeType="clickEffect">
                                  <p:stCondLst>
                                    <p:cond delay="0"/>
                                  </p:stCondLst>
                                  <p:childTnLst>
                                    <p:set>
                                      <p:cBhvr>
                                        <p:cTn id="86" dur="1" fill="hold">
                                          <p:stCondLst>
                                            <p:cond delay="0"/>
                                          </p:stCondLst>
                                        </p:cTn>
                                        <p:tgtEl>
                                          <p:spTgt spid="82"/>
                                        </p:tgtEl>
                                        <p:attrNameLst>
                                          <p:attrName>style.visibility</p:attrName>
                                        </p:attrNameLst>
                                      </p:cBhvr>
                                      <p:to>
                                        <p:strVal val="visible"/>
                                      </p:to>
                                    </p:set>
                                    <p:animEffect transition="in" filter="wipe(right)">
                                      <p:cBhvr>
                                        <p:cTn id="87" dur="500"/>
                                        <p:tgtEl>
                                          <p:spTgt spid="8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nodeType="clickEffect">
                                  <p:stCondLst>
                                    <p:cond delay="0"/>
                                  </p:stCondLst>
                                  <p:childTnLst>
                                    <p:set>
                                      <p:cBhvr>
                                        <p:cTn id="91" dur="1" fill="hold">
                                          <p:stCondLst>
                                            <p:cond delay="0"/>
                                          </p:stCondLst>
                                        </p:cTn>
                                        <p:tgtEl>
                                          <p:spTgt spid="83"/>
                                        </p:tgtEl>
                                        <p:attrNameLst>
                                          <p:attrName>style.visibility</p:attrName>
                                        </p:attrNameLst>
                                      </p:cBhvr>
                                      <p:to>
                                        <p:strVal val="visible"/>
                                      </p:to>
                                    </p:set>
                                    <p:animEffect transition="in" filter="wipe(right)">
                                      <p:cBhvr>
                                        <p:cTn id="92" dur="500"/>
                                        <p:tgtEl>
                                          <p:spTgt spid="83"/>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2" fill="hold" nodeType="clickEffect">
                                  <p:stCondLst>
                                    <p:cond delay="0"/>
                                  </p:stCondLst>
                                  <p:childTnLst>
                                    <p:set>
                                      <p:cBhvr>
                                        <p:cTn id="96" dur="1" fill="hold">
                                          <p:stCondLst>
                                            <p:cond delay="0"/>
                                          </p:stCondLst>
                                        </p:cTn>
                                        <p:tgtEl>
                                          <p:spTgt spid="84"/>
                                        </p:tgtEl>
                                        <p:attrNameLst>
                                          <p:attrName>style.visibility</p:attrName>
                                        </p:attrNameLst>
                                      </p:cBhvr>
                                      <p:to>
                                        <p:strVal val="visible"/>
                                      </p:to>
                                    </p:set>
                                    <p:animEffect transition="in" filter="wipe(right)">
                                      <p:cBhvr>
                                        <p:cTn id="97" dur="500"/>
                                        <p:tgtEl>
                                          <p:spTgt spid="84"/>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87"/>
                                        </p:tgtEl>
                                        <p:attrNameLst>
                                          <p:attrName>style.visibility</p:attrName>
                                        </p:attrNameLst>
                                      </p:cBhvr>
                                      <p:to>
                                        <p:strVal val="visible"/>
                                      </p:to>
                                    </p:set>
                                    <p:animEffect transition="in" filter="wipe(down)">
                                      <p:cBhvr>
                                        <p:cTn id="102" dur="500"/>
                                        <p:tgtEl>
                                          <p:spTgt spid="87"/>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2" fill="hold" nodeType="clickEffect">
                                  <p:stCondLst>
                                    <p:cond delay="0"/>
                                  </p:stCondLst>
                                  <p:childTnLst>
                                    <p:set>
                                      <p:cBhvr>
                                        <p:cTn id="106" dur="1" fill="hold">
                                          <p:stCondLst>
                                            <p:cond delay="0"/>
                                          </p:stCondLst>
                                        </p:cTn>
                                        <p:tgtEl>
                                          <p:spTgt spid="88"/>
                                        </p:tgtEl>
                                        <p:attrNameLst>
                                          <p:attrName>style.visibility</p:attrName>
                                        </p:attrNameLst>
                                      </p:cBhvr>
                                      <p:to>
                                        <p:strVal val="visible"/>
                                      </p:to>
                                    </p:set>
                                    <p:animEffect transition="in" filter="wipe(right)">
                                      <p:cBhvr>
                                        <p:cTn id="107" dur="500"/>
                                        <p:tgtEl>
                                          <p:spTgt spid="88"/>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2" fill="hold" nodeType="clickEffect">
                                  <p:stCondLst>
                                    <p:cond delay="0"/>
                                  </p:stCondLst>
                                  <p:childTnLst>
                                    <p:set>
                                      <p:cBhvr>
                                        <p:cTn id="111" dur="1" fill="hold">
                                          <p:stCondLst>
                                            <p:cond delay="0"/>
                                          </p:stCondLst>
                                        </p:cTn>
                                        <p:tgtEl>
                                          <p:spTgt spid="75"/>
                                        </p:tgtEl>
                                        <p:attrNameLst>
                                          <p:attrName>style.visibility</p:attrName>
                                        </p:attrNameLst>
                                      </p:cBhvr>
                                      <p:to>
                                        <p:strVal val="visible"/>
                                      </p:to>
                                    </p:set>
                                    <p:animEffect transition="in" filter="wipe(right)">
                                      <p:cBhvr>
                                        <p:cTn id="112" dur="500"/>
                                        <p:tgtEl>
                                          <p:spTgt spid="7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nodeType="clickEffect">
                                  <p:stCondLst>
                                    <p:cond delay="0"/>
                                  </p:stCondLst>
                                  <p:childTnLst>
                                    <p:set>
                                      <p:cBhvr>
                                        <p:cTn id="116" dur="1" fill="hold">
                                          <p:stCondLst>
                                            <p:cond delay="0"/>
                                          </p:stCondLst>
                                        </p:cTn>
                                        <p:tgtEl>
                                          <p:spTgt spid="89"/>
                                        </p:tgtEl>
                                        <p:attrNameLst>
                                          <p:attrName>style.visibility</p:attrName>
                                        </p:attrNameLst>
                                      </p:cBhvr>
                                      <p:to>
                                        <p:strVal val="visible"/>
                                      </p:to>
                                    </p:set>
                                    <p:animEffect transition="in" filter="wipe(up)">
                                      <p:cBhvr>
                                        <p:cTn id="117" dur="500"/>
                                        <p:tgtEl>
                                          <p:spTgt spid="89"/>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nodeType="clickEffect">
                                  <p:stCondLst>
                                    <p:cond delay="0"/>
                                  </p:stCondLst>
                                  <p:childTnLst>
                                    <p:set>
                                      <p:cBhvr>
                                        <p:cTn id="121" dur="1" fill="hold">
                                          <p:stCondLst>
                                            <p:cond delay="0"/>
                                          </p:stCondLst>
                                        </p:cTn>
                                        <p:tgtEl>
                                          <p:spTgt spid="90"/>
                                        </p:tgtEl>
                                        <p:attrNameLst>
                                          <p:attrName>style.visibility</p:attrName>
                                        </p:attrNameLst>
                                      </p:cBhvr>
                                      <p:to>
                                        <p:strVal val="visible"/>
                                      </p:to>
                                    </p:set>
                                    <p:animEffect transition="in" filter="wipe(up)">
                                      <p:cBhvr>
                                        <p:cTn id="122" dur="500"/>
                                        <p:tgtEl>
                                          <p:spTgt spid="90"/>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nodeType="clickEffect">
                                  <p:stCondLst>
                                    <p:cond delay="0"/>
                                  </p:stCondLst>
                                  <p:childTnLst>
                                    <p:set>
                                      <p:cBhvr>
                                        <p:cTn id="126" dur="1" fill="hold">
                                          <p:stCondLst>
                                            <p:cond delay="0"/>
                                          </p:stCondLst>
                                        </p:cTn>
                                        <p:tgtEl>
                                          <p:spTgt spid="92"/>
                                        </p:tgtEl>
                                        <p:attrNameLst>
                                          <p:attrName>style.visibility</p:attrName>
                                        </p:attrNameLst>
                                      </p:cBhvr>
                                      <p:to>
                                        <p:strVal val="visible"/>
                                      </p:to>
                                    </p:set>
                                    <p:animEffect transition="in" filter="wipe(down)">
                                      <p:cBhvr>
                                        <p:cTn id="127" dur="500"/>
                                        <p:tgtEl>
                                          <p:spTgt spid="92"/>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96"/>
                                        </p:tgtEl>
                                        <p:attrNameLst>
                                          <p:attrName>style.visibility</p:attrName>
                                        </p:attrNameLst>
                                      </p:cBhvr>
                                      <p:to>
                                        <p:strVal val="visible"/>
                                      </p:to>
                                    </p:set>
                                    <p:animEffect transition="in" filter="wipe(left)">
                                      <p:cBhvr>
                                        <p:cTn id="132"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95" grpId="0"/>
      <p:bldP spid="96"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1"/>
          <p:cNvPicPr>
            <a:picLocks noChangeAspect="1"/>
          </p:cNvPicPr>
          <p:nvPr/>
        </p:nvPicPr>
        <p:blipFill>
          <a:blip r:embed="rId3"/>
          <a:srcRect l="10094" t="20896" r="9842" b="30789"/>
          <a:stretch>
            <a:fillRect/>
          </a:stretch>
        </p:blipFill>
        <p:spPr>
          <a:xfrm>
            <a:off x="9850120" y="142240"/>
            <a:ext cx="2226310" cy="855980"/>
          </a:xfrm>
          <a:prstGeom prst="rect">
            <a:avLst/>
          </a:prstGeom>
        </p:spPr>
      </p:pic>
      <p:cxnSp>
        <p:nvCxnSpPr>
          <p:cNvPr id="6" name="直接连接符 5"/>
          <p:cNvCxnSpPr/>
          <p:nvPr/>
        </p:nvCxnSpPr>
        <p:spPr>
          <a:xfrm flipH="1">
            <a:off x="8890" y="1135380"/>
            <a:ext cx="12174220" cy="1905"/>
          </a:xfrm>
          <a:prstGeom prst="line">
            <a:avLst/>
          </a:prstGeom>
          <a:ln w="28575"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3" name="TextBox 86"/>
          <p:cNvSpPr txBox="1"/>
          <p:nvPr/>
        </p:nvSpPr>
        <p:spPr>
          <a:xfrm>
            <a:off x="484505" y="142240"/>
            <a:ext cx="4516120" cy="859155"/>
          </a:xfrm>
          <a:prstGeom prst="rect">
            <a:avLst/>
          </a:prstGeom>
          <a:noFill/>
        </p:spPr>
        <p:txBody>
          <a:bodyPr wrap="square" lIns="121880" tIns="60938" rIns="121880" bIns="60938">
            <a:spAutoFit/>
          </a:bodyPr>
          <a:lstStyle/>
          <a:p>
            <a:pPr algn="l">
              <a:defRPr/>
            </a:pPr>
            <a:r>
              <a:rPr lang="zh-CN" altLang="en-US" sz="4800" b="1" spc="200" dirty="0">
                <a:solidFill>
                  <a:schemeClr val="tx1"/>
                </a:solidFill>
                <a:latin typeface="仿宋" panose="02010609060101010101" charset="-122"/>
                <a:ea typeface="仿宋" panose="02010609060101010101" charset="-122"/>
              </a:rPr>
              <a:t>目录</a:t>
            </a:r>
            <a:r>
              <a:rPr lang="zh-CN" altLang="en-US" sz="4000" b="1" spc="200" dirty="0">
                <a:solidFill>
                  <a:schemeClr val="tx1"/>
                </a:solidFill>
                <a:latin typeface="仿宋" panose="02010609060101010101" charset="-122"/>
                <a:ea typeface="仿宋" panose="02010609060101010101" charset="-122"/>
              </a:rPr>
              <a:t> </a:t>
            </a:r>
            <a:r>
              <a:rPr lang="en-US" altLang="zh-CN" sz="4000" b="1" spc="200" dirty="0">
                <a:solidFill>
                  <a:schemeClr val="tx1"/>
                </a:solidFill>
                <a:latin typeface="仿宋" panose="02010609060101010101" charset="-122"/>
                <a:ea typeface="仿宋" panose="02010609060101010101" charset="-122"/>
              </a:rPr>
              <a:t>CONTENTS</a:t>
            </a:r>
          </a:p>
        </p:txBody>
      </p:sp>
      <p:sp>
        <p:nvSpPr>
          <p:cNvPr id="67" name="圆角矩形 66"/>
          <p:cNvSpPr/>
          <p:nvPr/>
        </p:nvSpPr>
        <p:spPr>
          <a:xfrm>
            <a:off x="2159635" y="2035175"/>
            <a:ext cx="513080" cy="511810"/>
          </a:xfrm>
          <a:prstGeom prst="roundRect">
            <a:avLst/>
          </a:prstGeom>
          <a:solidFill>
            <a:schemeClr val="bg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b="1" dirty="0">
                <a:latin typeface="仿宋" panose="02010609060101010101" charset="-122"/>
                <a:ea typeface="仿宋" panose="02010609060101010101" charset="-122"/>
                <a:cs typeface="Arial Unicode MS" panose="020B0604020202020204" pitchFamily="34" charset="-122"/>
              </a:rPr>
              <a:t>1</a:t>
            </a:r>
          </a:p>
        </p:txBody>
      </p:sp>
      <p:grpSp>
        <p:nvGrpSpPr>
          <p:cNvPr id="68" name="组合 67"/>
          <p:cNvGrpSpPr/>
          <p:nvPr/>
        </p:nvGrpSpPr>
        <p:grpSpPr>
          <a:xfrm>
            <a:off x="2948940" y="1932305"/>
            <a:ext cx="2618105" cy="695960"/>
            <a:chOff x="6339097" y="1573726"/>
            <a:chExt cx="3596953" cy="511504"/>
          </a:xfrm>
        </p:grpSpPr>
        <p:sp>
          <p:nvSpPr>
            <p:cNvPr id="69" name="圆角矩形 68"/>
            <p:cNvSpPr/>
            <p:nvPr/>
          </p:nvSpPr>
          <p:spPr>
            <a:xfrm>
              <a:off x="6339097" y="1573726"/>
              <a:ext cx="3596953" cy="511504"/>
            </a:xfrm>
            <a:prstGeom prst="roundRect">
              <a:avLst/>
            </a:prstGeom>
            <a:solidFill>
              <a:schemeClr val="bg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b="1" dirty="0">
                <a:latin typeface="仿宋" panose="02010609060101010101" charset="-122"/>
                <a:ea typeface="仿宋" panose="02010609060101010101" charset="-122"/>
                <a:cs typeface="Arial Unicode MS" panose="020B0604020202020204" pitchFamily="34" charset="-122"/>
              </a:endParaRPr>
            </a:p>
          </p:txBody>
        </p:sp>
        <p:sp>
          <p:nvSpPr>
            <p:cNvPr id="70" name="矩形 69"/>
            <p:cNvSpPr/>
            <p:nvPr/>
          </p:nvSpPr>
          <p:spPr>
            <a:xfrm>
              <a:off x="6339746" y="1649332"/>
              <a:ext cx="3596304" cy="360760"/>
            </a:xfrm>
            <a:prstGeom prst="rect">
              <a:avLst/>
            </a:prstGeom>
          </p:spPr>
          <p:txBody>
            <a:bodyPr wrap="square" lIns="121960" tIns="60980" rIns="121960" bIns="60980">
              <a:spAutoFit/>
            </a:bodyPr>
            <a:lstStyle/>
            <a:p>
              <a:pPr algn="l">
                <a:defRPr/>
              </a:pPr>
              <a:r>
                <a:rPr lang="zh-CN" sz="2400" b="1" kern="100" dirty="0">
                  <a:solidFill>
                    <a:schemeClr val="bg1"/>
                  </a:solidFill>
                  <a:latin typeface="仿宋" panose="02010609060101010101" charset="-122"/>
                  <a:ea typeface="仿宋" panose="02010609060101010101" charset="-122"/>
                  <a:cs typeface="Times New Roman" panose="02020603050405020304" pitchFamily="18" charset="0"/>
                </a:rPr>
                <a:t>研学平台</a:t>
              </a:r>
              <a:r>
                <a:rPr lang="zh-CN" sz="2400" b="1" kern="100" dirty="0">
                  <a:solidFill>
                    <a:schemeClr val="bg1"/>
                  </a:solidFill>
                  <a:latin typeface="仿宋" panose="02010609060101010101" charset="-122"/>
                  <a:ea typeface="仿宋" panose="02010609060101010101" charset="-122"/>
                  <a:cs typeface="Times New Roman" panose="02020603050405020304" pitchFamily="18" charset="0"/>
                  <a:sym typeface="+mn-ea"/>
                </a:rPr>
                <a:t>是什么</a:t>
              </a:r>
              <a:r>
                <a:rPr lang="zh-CN" sz="2400" b="1" kern="100" dirty="0">
                  <a:solidFill>
                    <a:schemeClr val="bg1"/>
                  </a:solidFill>
                  <a:latin typeface="仿宋" panose="02010609060101010101" charset="-122"/>
                  <a:ea typeface="仿宋" panose="02010609060101010101" charset="-122"/>
                  <a:cs typeface="Times New Roman" panose="02020603050405020304" pitchFamily="18" charset="0"/>
                </a:rPr>
                <a:t>？</a:t>
              </a:r>
            </a:p>
          </p:txBody>
        </p:sp>
      </p:grpSp>
      <p:grpSp>
        <p:nvGrpSpPr>
          <p:cNvPr id="16" name="组合 15"/>
          <p:cNvGrpSpPr/>
          <p:nvPr/>
        </p:nvGrpSpPr>
        <p:grpSpPr>
          <a:xfrm>
            <a:off x="1285240" y="3580130"/>
            <a:ext cx="5805805" cy="695960"/>
            <a:chOff x="2024" y="5638"/>
            <a:chExt cx="9143" cy="1096"/>
          </a:xfrm>
        </p:grpSpPr>
        <p:grpSp>
          <p:nvGrpSpPr>
            <p:cNvPr id="15" name="组合 14"/>
            <p:cNvGrpSpPr/>
            <p:nvPr/>
          </p:nvGrpSpPr>
          <p:grpSpPr>
            <a:xfrm>
              <a:off x="3381" y="5638"/>
              <a:ext cx="7787" cy="1096"/>
              <a:chOff x="3401" y="4826"/>
              <a:chExt cx="7787" cy="1096"/>
            </a:xfrm>
          </p:grpSpPr>
          <p:sp>
            <p:nvSpPr>
              <p:cNvPr id="71" name="圆角矩形 70"/>
              <p:cNvSpPr/>
              <p:nvPr/>
            </p:nvSpPr>
            <p:spPr>
              <a:xfrm>
                <a:off x="3401" y="4971"/>
                <a:ext cx="808" cy="806"/>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b="1" dirty="0">
                    <a:latin typeface="仿宋" panose="02010609060101010101" charset="-122"/>
                    <a:ea typeface="仿宋" panose="02010609060101010101" charset="-122"/>
                    <a:cs typeface="Arial Unicode MS" panose="020B0604020202020204" pitchFamily="34" charset="-122"/>
                  </a:rPr>
                  <a:t>2</a:t>
                </a:r>
              </a:p>
            </p:txBody>
          </p:sp>
          <p:grpSp>
            <p:nvGrpSpPr>
              <p:cNvPr id="72" name="组合 71"/>
              <p:cNvGrpSpPr/>
              <p:nvPr/>
            </p:nvGrpSpPr>
            <p:grpSpPr>
              <a:xfrm>
                <a:off x="4644" y="4826"/>
                <a:ext cx="6545" cy="1096"/>
                <a:chOff x="6315199" y="2410178"/>
                <a:chExt cx="4159664" cy="511504"/>
              </a:xfrm>
            </p:grpSpPr>
            <p:sp>
              <p:nvSpPr>
                <p:cNvPr id="73" name="圆角矩形 72"/>
                <p:cNvSpPr/>
                <p:nvPr/>
              </p:nvSpPr>
              <p:spPr>
                <a:xfrm>
                  <a:off x="6315199" y="2410178"/>
                  <a:ext cx="4159664"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b="1" dirty="0">
                    <a:latin typeface="仿宋" panose="02010609060101010101" charset="-122"/>
                    <a:ea typeface="仿宋" panose="02010609060101010101" charset="-122"/>
                    <a:cs typeface="Arial Unicode MS" panose="020B0604020202020204" pitchFamily="34" charset="-122"/>
                  </a:endParaRPr>
                </a:p>
              </p:txBody>
            </p:sp>
            <p:sp>
              <p:nvSpPr>
                <p:cNvPr id="74" name="矩形 73"/>
                <p:cNvSpPr/>
                <p:nvPr/>
              </p:nvSpPr>
              <p:spPr>
                <a:xfrm>
                  <a:off x="6327604" y="2495584"/>
                  <a:ext cx="4147259" cy="360760"/>
                </a:xfrm>
                <a:prstGeom prst="rect">
                  <a:avLst/>
                </a:prstGeom>
              </p:spPr>
              <p:txBody>
                <a:bodyPr wrap="square" lIns="121960" tIns="60980" rIns="121960" bIns="60980">
                  <a:spAutoFit/>
                </a:bodyPr>
                <a:lstStyle/>
                <a:p>
                  <a:pPr>
                    <a:defRPr/>
                  </a:pPr>
                  <a:r>
                    <a:rPr lang="zh-CN" sz="2400" b="1" kern="100" dirty="0">
                      <a:solidFill>
                        <a:schemeClr val="bg1"/>
                      </a:solidFill>
                      <a:latin typeface="仿宋" panose="02010609060101010101" charset="-122"/>
                      <a:ea typeface="仿宋" panose="02010609060101010101" charset="-122"/>
                      <a:cs typeface="Times New Roman" panose="02020603050405020304" pitchFamily="18" charset="0"/>
                    </a:rPr>
                    <a:t>研学平台如何实现知识创新？</a:t>
                  </a:r>
                </a:p>
              </p:txBody>
            </p:sp>
          </p:grpSp>
        </p:grpSp>
        <p:sp>
          <p:nvSpPr>
            <p:cNvPr id="88" name="下箭头 87"/>
            <p:cNvSpPr/>
            <p:nvPr/>
          </p:nvSpPr>
          <p:spPr>
            <a:xfrm rot="16200000">
              <a:off x="2106" y="5673"/>
              <a:ext cx="907" cy="1070"/>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rtlCol="0" anchor="ctr"/>
            <a:lstStyle/>
            <a:p>
              <a:pPr algn="ctr"/>
              <a:endParaRPr lang="zh-CN" altLang="en-US" b="1">
                <a:latin typeface="仿宋" panose="02010609060101010101" charset="-122"/>
                <a:ea typeface="仿宋" panose="02010609060101010101" charset="-122"/>
              </a:endParaRPr>
            </a:p>
          </p:txBody>
        </p:sp>
      </p:grpSp>
      <p:sp>
        <p:nvSpPr>
          <p:cNvPr id="4" name="圆角矩形 3"/>
          <p:cNvSpPr/>
          <p:nvPr/>
        </p:nvSpPr>
        <p:spPr>
          <a:xfrm>
            <a:off x="2159635" y="5358130"/>
            <a:ext cx="513080" cy="511810"/>
          </a:xfrm>
          <a:prstGeom prst="roundRect">
            <a:avLst/>
          </a:prstGeom>
          <a:solidFill>
            <a:schemeClr val="bg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b="1" dirty="0">
                <a:latin typeface="仿宋" panose="02010609060101010101" charset="-122"/>
                <a:ea typeface="仿宋" panose="02010609060101010101" charset="-122"/>
                <a:cs typeface="Arial Unicode MS" panose="020B0604020202020204" pitchFamily="34" charset="-122"/>
              </a:rPr>
              <a:t>3</a:t>
            </a:r>
          </a:p>
        </p:txBody>
      </p:sp>
      <p:grpSp>
        <p:nvGrpSpPr>
          <p:cNvPr id="7" name="组合 6"/>
          <p:cNvGrpSpPr/>
          <p:nvPr/>
        </p:nvGrpSpPr>
        <p:grpSpPr>
          <a:xfrm>
            <a:off x="2967355" y="5275580"/>
            <a:ext cx="2902503" cy="676275"/>
            <a:chOff x="6338462" y="4180903"/>
            <a:chExt cx="2663620" cy="511504"/>
          </a:xfrm>
        </p:grpSpPr>
        <p:sp>
          <p:nvSpPr>
            <p:cNvPr id="8" name="圆角矩形 7"/>
            <p:cNvSpPr/>
            <p:nvPr/>
          </p:nvSpPr>
          <p:spPr>
            <a:xfrm>
              <a:off x="6339037" y="4180903"/>
              <a:ext cx="2663045" cy="511504"/>
            </a:xfrm>
            <a:prstGeom prst="roundRect">
              <a:avLst/>
            </a:prstGeom>
            <a:solidFill>
              <a:schemeClr val="bg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b="1" dirty="0">
                <a:latin typeface="仿宋" panose="02010609060101010101" charset="-122"/>
                <a:ea typeface="仿宋" panose="02010609060101010101" charset="-122"/>
                <a:cs typeface="Arial Unicode MS" panose="020B0604020202020204" pitchFamily="34" charset="-122"/>
              </a:endParaRPr>
            </a:p>
          </p:txBody>
        </p:sp>
        <p:sp>
          <p:nvSpPr>
            <p:cNvPr id="9" name="矩形 8"/>
            <p:cNvSpPr/>
            <p:nvPr/>
          </p:nvSpPr>
          <p:spPr>
            <a:xfrm>
              <a:off x="6338462" y="4251985"/>
              <a:ext cx="2663620" cy="371261"/>
            </a:xfrm>
            <a:prstGeom prst="rect">
              <a:avLst/>
            </a:prstGeom>
          </p:spPr>
          <p:txBody>
            <a:bodyPr wrap="square" lIns="121960" tIns="60980" rIns="121960" bIns="60980">
              <a:spAutoFit/>
            </a:bodyPr>
            <a:lstStyle/>
            <a:p>
              <a:pPr>
                <a:defRPr/>
              </a:pPr>
              <a:r>
                <a:rPr lang="zh-CN" sz="2400" b="1" kern="100" dirty="0">
                  <a:solidFill>
                    <a:schemeClr val="bg1"/>
                  </a:solidFill>
                  <a:latin typeface="仿宋" panose="02010609060101010101" charset="-122"/>
                  <a:ea typeface="仿宋" panose="02010609060101010101" charset="-122"/>
                  <a:cs typeface="Times New Roman" panose="02020603050405020304" pitchFamily="18" charset="0"/>
                </a:rPr>
                <a:t>研学平台适用</a:t>
              </a:r>
              <a:r>
                <a:rPr lang="zh-CN" sz="2400" b="1" kern="100" dirty="0" smtClean="0">
                  <a:solidFill>
                    <a:schemeClr val="bg1"/>
                  </a:solidFill>
                  <a:latin typeface="仿宋" panose="02010609060101010101" charset="-122"/>
                  <a:ea typeface="仿宋" panose="02010609060101010101" charset="-122"/>
                  <a:cs typeface="Times New Roman" panose="02020603050405020304" pitchFamily="18" charset="0"/>
                </a:rPr>
                <a:t>人群</a:t>
              </a:r>
              <a:endParaRPr lang="zh-CN" sz="2400" b="1" kern="100" dirty="0">
                <a:solidFill>
                  <a:schemeClr val="bg1"/>
                </a:solidFill>
                <a:latin typeface="仿宋" panose="02010609060101010101" charset="-122"/>
                <a:ea typeface="仿宋" panose="02010609060101010101" charset="-122"/>
                <a:cs typeface="Times New Roman" panose="02020603050405020304" pitchFamily="18" charset="0"/>
              </a:endParaRPr>
            </a:p>
          </p:txBody>
        </p:sp>
      </p:grpSp>
      <p:sp>
        <p:nvSpPr>
          <p:cNvPr id="10" name="圆角矩形 9"/>
          <p:cNvSpPr/>
          <p:nvPr/>
        </p:nvSpPr>
        <p:spPr>
          <a:xfrm>
            <a:off x="8742680" y="1932305"/>
            <a:ext cx="1487170" cy="695960"/>
          </a:xfrm>
          <a:prstGeom prst="roundRect">
            <a:avLst/>
          </a:prstGeom>
          <a:solidFill>
            <a:schemeClr val="bg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zh-CN" altLang="en-US" sz="2400" b="1" dirty="0">
                <a:latin typeface="仿宋" panose="02010609060101010101" charset="-122"/>
                <a:ea typeface="仿宋" panose="02010609060101010101" charset="-122"/>
                <a:cs typeface="Arial Unicode MS" panose="020B0604020202020204" pitchFamily="34" charset="-122"/>
              </a:rPr>
              <a:t>是什么？</a:t>
            </a:r>
          </a:p>
        </p:txBody>
      </p:sp>
      <p:grpSp>
        <p:nvGrpSpPr>
          <p:cNvPr id="18" name="组合 17"/>
          <p:cNvGrpSpPr/>
          <p:nvPr/>
        </p:nvGrpSpPr>
        <p:grpSpPr>
          <a:xfrm>
            <a:off x="8460105" y="2790190"/>
            <a:ext cx="2052320" cy="1499870"/>
            <a:chOff x="13323" y="4394"/>
            <a:chExt cx="3232" cy="2362"/>
          </a:xfrm>
        </p:grpSpPr>
        <p:sp>
          <p:nvSpPr>
            <p:cNvPr id="11" name="圆角矩形 10"/>
            <p:cNvSpPr/>
            <p:nvPr/>
          </p:nvSpPr>
          <p:spPr>
            <a:xfrm>
              <a:off x="13323" y="5660"/>
              <a:ext cx="3232" cy="1096"/>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zh-CN" altLang="en-US" sz="2400" b="1" dirty="0">
                  <a:latin typeface="仿宋" panose="02010609060101010101" charset="-122"/>
                  <a:ea typeface="仿宋" panose="02010609060101010101" charset="-122"/>
                  <a:cs typeface="Arial Unicode MS" panose="020B0604020202020204" pitchFamily="34" charset="-122"/>
                </a:rPr>
                <a:t>干什么用的？</a:t>
              </a:r>
            </a:p>
          </p:txBody>
        </p:sp>
        <p:sp>
          <p:nvSpPr>
            <p:cNvPr id="13" name="下箭头 12"/>
            <p:cNvSpPr/>
            <p:nvPr/>
          </p:nvSpPr>
          <p:spPr>
            <a:xfrm>
              <a:off x="14433" y="4394"/>
              <a:ext cx="1012" cy="1012"/>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圆角矩形 11"/>
          <p:cNvSpPr/>
          <p:nvPr/>
        </p:nvSpPr>
        <p:spPr>
          <a:xfrm>
            <a:off x="8710817" y="5255895"/>
            <a:ext cx="1550895" cy="695960"/>
          </a:xfrm>
          <a:prstGeom prst="roundRect">
            <a:avLst/>
          </a:prstGeom>
          <a:solidFill>
            <a:schemeClr val="bg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zh-CN" altLang="en-US" sz="2400" b="1" dirty="0">
                <a:latin typeface="仿宋" panose="02010609060101010101" charset="-122"/>
                <a:ea typeface="仿宋" panose="02010609060101010101" charset="-122"/>
                <a:cs typeface="Arial Unicode MS" panose="020B0604020202020204" pitchFamily="34" charset="-122"/>
              </a:rPr>
              <a:t>给谁</a:t>
            </a:r>
            <a:r>
              <a:rPr lang="zh-CN" altLang="en-US" sz="2400" b="1" dirty="0" smtClean="0">
                <a:latin typeface="仿宋" panose="02010609060101010101" charset="-122"/>
                <a:ea typeface="仿宋" panose="02010609060101010101" charset="-122"/>
                <a:cs typeface="Arial Unicode MS" panose="020B0604020202020204" pitchFamily="34" charset="-122"/>
              </a:rPr>
              <a:t>用</a:t>
            </a:r>
            <a:endParaRPr lang="zh-CN" altLang="en-US" sz="2400" b="1" dirty="0">
              <a:latin typeface="仿宋" panose="02010609060101010101" charset="-122"/>
              <a:ea typeface="仿宋" panose="02010609060101010101" charset="-122"/>
              <a:cs typeface="Arial Unicode MS" panose="020B0604020202020204" pitchFamily="34" charset="-122"/>
            </a:endParaRPr>
          </a:p>
        </p:txBody>
      </p:sp>
      <p:sp>
        <p:nvSpPr>
          <p:cNvPr id="14" name="下箭头 13"/>
          <p:cNvSpPr/>
          <p:nvPr/>
        </p:nvSpPr>
        <p:spPr>
          <a:xfrm>
            <a:off x="9164955" y="4451350"/>
            <a:ext cx="642620" cy="642620"/>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4500" y="353060"/>
            <a:ext cx="8638540" cy="645160"/>
          </a:xfrm>
          <a:prstGeom prst="rect">
            <a:avLst/>
          </a:prstGeom>
          <a:noFill/>
        </p:spPr>
        <p:txBody>
          <a:bodyPr wrap="square" rtlCol="0">
            <a:spAutoFit/>
          </a:bodyPr>
          <a:lstStyle/>
          <a:p>
            <a:r>
              <a:rPr lang="zh-CN" altLang="en-US" sz="3600" b="1" dirty="0" smtClean="0">
                <a:latin typeface="仿宋" panose="02010609060101010101" charset="-122"/>
                <a:ea typeface="仿宋" panose="02010609060101010101" charset="-122"/>
              </a:rPr>
              <a:t>二、</a:t>
            </a:r>
            <a:r>
              <a:rPr lang="en-US" altLang="zh-CN" sz="3600" b="1" dirty="0" smtClean="0">
                <a:latin typeface="仿宋" panose="02010609060101010101" charset="-122"/>
                <a:ea typeface="仿宋" panose="02010609060101010101" charset="-122"/>
              </a:rPr>
              <a:t>ECSP</a:t>
            </a:r>
            <a:r>
              <a:rPr lang="zh-CN" altLang="en-US" sz="3600" b="1" dirty="0" smtClean="0">
                <a:solidFill>
                  <a:srgbClr val="C00000"/>
                </a:solidFill>
                <a:latin typeface="仿宋" panose="02010609060101010101" charset="-122"/>
                <a:ea typeface="仿宋" panose="02010609060101010101" charset="-122"/>
              </a:rPr>
              <a:t>五大核心功能</a:t>
            </a:r>
            <a:r>
              <a:rPr lang="zh-CN" altLang="en-US" sz="3600" b="1" dirty="0" smtClean="0">
                <a:solidFill>
                  <a:schemeClr val="tx1"/>
                </a:solidFill>
                <a:latin typeface="仿宋" panose="02010609060101010101" charset="-122"/>
                <a:ea typeface="仿宋" panose="02010609060101010101" charset="-122"/>
              </a:rPr>
              <a:t>助力</a:t>
            </a:r>
            <a:r>
              <a:rPr lang="zh-CN" altLang="en-US" sz="3600" b="1" dirty="0" smtClean="0">
                <a:solidFill>
                  <a:srgbClr val="C00000"/>
                </a:solidFill>
                <a:latin typeface="仿宋" panose="02010609060101010101" charset="-122"/>
                <a:ea typeface="仿宋" panose="02010609060101010101" charset="-122"/>
              </a:rPr>
              <a:t>知识创新</a:t>
            </a:r>
          </a:p>
        </p:txBody>
      </p:sp>
      <p:grpSp>
        <p:nvGrpSpPr>
          <p:cNvPr id="31" name="组合 30"/>
          <p:cNvGrpSpPr/>
          <p:nvPr/>
        </p:nvGrpSpPr>
        <p:grpSpPr>
          <a:xfrm>
            <a:off x="754741" y="1582631"/>
            <a:ext cx="10496950" cy="925117"/>
            <a:chOff x="1189" y="2492"/>
            <a:chExt cx="16531" cy="1457"/>
          </a:xfrm>
        </p:grpSpPr>
        <p:grpSp>
          <p:nvGrpSpPr>
            <p:cNvPr id="85" name="组合 84"/>
            <p:cNvGrpSpPr/>
            <p:nvPr/>
          </p:nvGrpSpPr>
          <p:grpSpPr>
            <a:xfrm>
              <a:off x="1189" y="2492"/>
              <a:ext cx="1032" cy="1457"/>
              <a:chOff x="9754371" y="1425272"/>
              <a:chExt cx="655090" cy="925117"/>
            </a:xfrm>
          </p:grpSpPr>
          <p:sp>
            <p:nvSpPr>
              <p:cNvPr id="16" name="Freeform 7"/>
              <p:cNvSpPr>
                <a:spLocks noEditPoints="1"/>
              </p:cNvSpPr>
              <p:nvPr/>
            </p:nvSpPr>
            <p:spPr bwMode="auto">
              <a:xfrm>
                <a:off x="9754371" y="1425272"/>
                <a:ext cx="655090" cy="925117"/>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5"/>
              </a:solidFill>
              <a:ln>
                <a:noFill/>
              </a:ln>
            </p:spPr>
            <p:txBody>
              <a:bodyPr vert="horz" wrap="square" lIns="91440" tIns="45720" rIns="91440" bIns="45720" numCol="1" anchor="t" anchorCtr="0" compatLnSpc="1"/>
              <a:lstStyle/>
              <a:p>
                <a:endParaRPr lang="zh-CN" altLang="en-US" b="1">
                  <a:solidFill>
                    <a:prstClr val="black"/>
                  </a:solidFill>
                  <a:latin typeface="仿宋" panose="02010609060101010101" charset="-122"/>
                  <a:ea typeface="仿宋" panose="02010609060101010101" charset="-122"/>
                </a:endParaRPr>
              </a:p>
            </p:txBody>
          </p:sp>
          <p:sp>
            <p:nvSpPr>
              <p:cNvPr id="81" name="矩形 80"/>
              <p:cNvSpPr/>
              <p:nvPr/>
            </p:nvSpPr>
            <p:spPr>
              <a:xfrm>
                <a:off x="9896282" y="1469947"/>
                <a:ext cx="362585" cy="521970"/>
              </a:xfrm>
              <a:prstGeom prst="rect">
                <a:avLst/>
              </a:prstGeom>
            </p:spPr>
            <p:txBody>
              <a:bodyPr wrap="none">
                <a:spAutoFit/>
              </a:bodyPr>
              <a:lstStyle/>
              <a:p>
                <a:pPr lvl="0" algn="ctr"/>
                <a:r>
                  <a:rPr lang="en-US" altLang="zh-CN" sz="2800" b="1" dirty="0" smtClean="0">
                    <a:solidFill>
                      <a:srgbClr val="6F3293"/>
                    </a:solidFill>
                    <a:latin typeface="仿宋" panose="02010609060101010101" charset="-122"/>
                    <a:ea typeface="仿宋" panose="02010609060101010101" charset="-122"/>
                  </a:rPr>
                  <a:t>1</a:t>
                </a:r>
              </a:p>
            </p:txBody>
          </p:sp>
        </p:grpSp>
        <p:grpSp>
          <p:nvGrpSpPr>
            <p:cNvPr id="17" name="组合 16"/>
            <p:cNvGrpSpPr/>
            <p:nvPr/>
          </p:nvGrpSpPr>
          <p:grpSpPr>
            <a:xfrm>
              <a:off x="2774" y="2692"/>
              <a:ext cx="3685" cy="957"/>
              <a:chOff x="1531993" y="1839835"/>
              <a:chExt cx="2340000" cy="607751"/>
            </a:xfrm>
            <a:solidFill>
              <a:srgbClr val="0070C0"/>
            </a:solidFill>
          </p:grpSpPr>
          <p:sp>
            <p:nvSpPr>
              <p:cNvPr id="45" name="Chevron 44"/>
              <p:cNvSpPr/>
              <p:nvPr/>
            </p:nvSpPr>
            <p:spPr>
              <a:xfrm>
                <a:off x="1531993" y="1839835"/>
                <a:ext cx="2340000" cy="607751"/>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仿宋" panose="02010609060101010101" charset="-122"/>
                  <a:ea typeface="仿宋" panose="02010609060101010101" charset="-122"/>
                </a:endParaRPr>
              </a:p>
            </p:txBody>
          </p:sp>
          <p:sp>
            <p:nvSpPr>
              <p:cNvPr id="83" name="文本框 82"/>
              <p:cNvSpPr txBox="1"/>
              <p:nvPr/>
            </p:nvSpPr>
            <p:spPr>
              <a:xfrm>
                <a:off x="1997318" y="1912878"/>
                <a:ext cx="1469809" cy="460375"/>
              </a:xfrm>
              <a:prstGeom prst="rect">
                <a:avLst/>
              </a:prstGeom>
              <a:noFill/>
            </p:spPr>
            <p:txBody>
              <a:bodyPr wrap="square" rtlCol="0">
                <a:spAutoFit/>
              </a:bodyPr>
              <a:lstStyle/>
              <a:p>
                <a:r>
                  <a:rPr lang="zh-CN" altLang="en-US" sz="2400" b="1" dirty="0" smtClean="0">
                    <a:solidFill>
                      <a:schemeClr val="bg1"/>
                    </a:solidFill>
                    <a:latin typeface="仿宋" panose="02010609060101010101" charset="-122"/>
                    <a:ea typeface="仿宋" panose="02010609060101010101" charset="-122"/>
                  </a:rPr>
                  <a:t>增强出版</a:t>
                </a:r>
              </a:p>
            </p:txBody>
          </p:sp>
        </p:grpSp>
        <p:sp>
          <p:nvSpPr>
            <p:cNvPr id="19" name="矩形 18"/>
            <p:cNvSpPr/>
            <p:nvPr/>
          </p:nvSpPr>
          <p:spPr>
            <a:xfrm>
              <a:off x="7054" y="2615"/>
              <a:ext cx="10665" cy="1210"/>
            </a:xfrm>
            <a:prstGeom prst="rect">
              <a:avLst/>
            </a:prstGeom>
          </p:spPr>
          <p:txBody>
            <a:bodyPr wrap="square">
              <a:spAutoFit/>
            </a:bodyPr>
            <a:lstStyle/>
            <a:p>
              <a:pPr lvl="0">
                <a:lnSpc>
                  <a:spcPct val="110000"/>
                </a:lnSpc>
                <a:defRPr/>
              </a:pPr>
              <a:r>
                <a:rPr lang="zh-CN" altLang="en-US" sz="2000" b="1" dirty="0">
                  <a:solidFill>
                    <a:prstClr val="black"/>
                  </a:solidFill>
                  <a:latin typeface="仿宋" panose="02010609060101010101" charset="-122"/>
                  <a:ea typeface="仿宋" panose="02010609060101010101" charset="-122"/>
                </a:rPr>
                <a:t>文献内容全部</a:t>
              </a:r>
              <a:r>
                <a:rPr lang="en-US" altLang="zh-CN" sz="2000" b="1" dirty="0">
                  <a:solidFill>
                    <a:srgbClr val="C00000"/>
                  </a:solidFill>
                  <a:latin typeface="仿宋" panose="02010609060101010101" charset="-122"/>
                  <a:ea typeface="仿宋" panose="02010609060101010101" charset="-122"/>
                </a:rPr>
                <a:t>XML</a:t>
              </a:r>
              <a:r>
                <a:rPr lang="zh-CN" altLang="en-US" sz="2000" b="1" dirty="0">
                  <a:solidFill>
                    <a:srgbClr val="C00000"/>
                  </a:solidFill>
                  <a:latin typeface="仿宋" panose="02010609060101010101" charset="-122"/>
                  <a:ea typeface="仿宋" panose="02010609060101010101" charset="-122"/>
                </a:rPr>
                <a:t>碎片化</a:t>
              </a:r>
              <a:r>
                <a:rPr lang="zh-CN" altLang="en-US" sz="2000" b="1" dirty="0">
                  <a:solidFill>
                    <a:prstClr val="black"/>
                  </a:solidFill>
                  <a:latin typeface="仿宋" panose="02010609060101010101" charset="-122"/>
                  <a:ea typeface="仿宋" panose="02010609060101010101" charset="-122"/>
                </a:rPr>
                <a:t>、支持</a:t>
              </a:r>
              <a:r>
                <a:rPr lang="zh-CN" altLang="en-US" sz="2000" b="1" dirty="0">
                  <a:solidFill>
                    <a:srgbClr val="C00000"/>
                  </a:solidFill>
                  <a:latin typeface="仿宋" panose="02010609060101010101" charset="-122"/>
                  <a:ea typeface="仿宋" panose="02010609060101010101" charset="-122"/>
                </a:rPr>
                <a:t>富媒体</a:t>
              </a:r>
              <a:r>
                <a:rPr lang="zh-CN" altLang="en-US" sz="2000" b="1" dirty="0">
                  <a:solidFill>
                    <a:prstClr val="black"/>
                  </a:solidFill>
                  <a:latin typeface="仿宋" panose="02010609060101010101" charset="-122"/>
                  <a:ea typeface="仿宋" panose="02010609060101010101" charset="-122"/>
                </a:rPr>
                <a:t>和</a:t>
              </a:r>
              <a:r>
                <a:rPr lang="zh-CN" altLang="en-US" sz="2000" b="1" dirty="0">
                  <a:solidFill>
                    <a:srgbClr val="C00000"/>
                  </a:solidFill>
                  <a:latin typeface="仿宋" panose="02010609060101010101" charset="-122"/>
                  <a:ea typeface="仿宋" panose="02010609060101010101" charset="-122"/>
                </a:rPr>
                <a:t>交互的增强出版</a:t>
              </a:r>
              <a:r>
                <a:rPr lang="zh-CN" altLang="en-US" sz="2000" b="1" dirty="0">
                  <a:solidFill>
                    <a:prstClr val="black"/>
                  </a:solidFill>
                  <a:latin typeface="仿宋" panose="02010609060101010101" charset="-122"/>
                  <a:ea typeface="仿宋" panose="02010609060101010101" charset="-122"/>
                </a:rPr>
                <a:t>，全新的碎片化阅读</a:t>
              </a:r>
              <a:r>
                <a:rPr lang="zh-CN" altLang="en-US" sz="2000" b="1" dirty="0" smtClean="0">
                  <a:solidFill>
                    <a:prstClr val="black"/>
                  </a:solidFill>
                  <a:latin typeface="仿宋" panose="02010609060101010101" charset="-122"/>
                  <a:ea typeface="仿宋" panose="02010609060101010101" charset="-122"/>
                </a:rPr>
                <a:t>体验</a:t>
              </a:r>
              <a:endParaRPr lang="zh-CN" altLang="en-US" sz="2000" b="1" dirty="0">
                <a:solidFill>
                  <a:prstClr val="black"/>
                </a:solidFill>
                <a:latin typeface="仿宋" panose="02010609060101010101" charset="-122"/>
                <a:ea typeface="仿宋" panose="02010609060101010101" charset="-122"/>
              </a:endParaRPr>
            </a:p>
          </p:txBody>
        </p:sp>
      </p:grpSp>
      <p:grpSp>
        <p:nvGrpSpPr>
          <p:cNvPr id="30" name="组合 29"/>
          <p:cNvGrpSpPr/>
          <p:nvPr/>
        </p:nvGrpSpPr>
        <p:grpSpPr>
          <a:xfrm>
            <a:off x="754741" y="2557606"/>
            <a:ext cx="10496949" cy="925117"/>
            <a:chOff x="1189" y="4028"/>
            <a:chExt cx="16531" cy="1457"/>
          </a:xfrm>
        </p:grpSpPr>
        <p:grpSp>
          <p:nvGrpSpPr>
            <p:cNvPr id="6" name="Group 5"/>
            <p:cNvGrpSpPr/>
            <p:nvPr/>
          </p:nvGrpSpPr>
          <p:grpSpPr>
            <a:xfrm>
              <a:off x="1189" y="4028"/>
              <a:ext cx="1032" cy="1457"/>
              <a:chOff x="3811105" y="1855811"/>
              <a:chExt cx="655090" cy="925117"/>
            </a:xfrm>
          </p:grpSpPr>
          <p:sp>
            <p:nvSpPr>
              <p:cNvPr id="7" name="Freeform 7"/>
              <p:cNvSpPr>
                <a:spLocks noEditPoints="1"/>
              </p:cNvSpPr>
              <p:nvPr/>
            </p:nvSpPr>
            <p:spPr bwMode="auto">
              <a:xfrm>
                <a:off x="3811105" y="1855811"/>
                <a:ext cx="655090" cy="925117"/>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2"/>
              </a:solidFill>
              <a:ln>
                <a:noFill/>
              </a:ln>
            </p:spPr>
            <p:txBody>
              <a:bodyPr vert="horz" wrap="square" lIns="91440" tIns="45720" rIns="91440" bIns="45720" numCol="1" anchor="t" anchorCtr="0" compatLnSpc="1"/>
              <a:lstStyle/>
              <a:p>
                <a:endParaRPr lang="zh-CN" altLang="en-US" b="1">
                  <a:solidFill>
                    <a:prstClr val="black"/>
                  </a:solidFill>
                  <a:latin typeface="仿宋" panose="02010609060101010101" charset="-122"/>
                  <a:ea typeface="仿宋" panose="02010609060101010101" charset="-122"/>
                </a:endParaRPr>
              </a:p>
            </p:txBody>
          </p:sp>
          <p:sp>
            <p:nvSpPr>
              <p:cNvPr id="8" name="TextBox 7"/>
              <p:cNvSpPr txBox="1"/>
              <p:nvPr/>
            </p:nvSpPr>
            <p:spPr>
              <a:xfrm>
                <a:off x="3964121" y="1900486"/>
                <a:ext cx="362585" cy="521970"/>
              </a:xfrm>
              <a:prstGeom prst="rect">
                <a:avLst/>
              </a:prstGeom>
              <a:noFill/>
            </p:spPr>
            <p:txBody>
              <a:bodyPr wrap="none" rtlCol="0">
                <a:spAutoFit/>
              </a:bodyPr>
              <a:lstStyle/>
              <a:p>
                <a:pPr lvl="0" algn="ctr"/>
                <a:r>
                  <a:rPr lang="en-US" altLang="zh-CN" sz="2800" b="1" dirty="0" smtClean="0">
                    <a:solidFill>
                      <a:srgbClr val="6F3293"/>
                    </a:solidFill>
                    <a:latin typeface="仿宋" panose="02010609060101010101" charset="-122"/>
                    <a:ea typeface="仿宋" panose="02010609060101010101" charset="-122"/>
                  </a:rPr>
                  <a:t>2</a:t>
                </a:r>
              </a:p>
            </p:txBody>
          </p:sp>
        </p:grpSp>
        <p:grpSp>
          <p:nvGrpSpPr>
            <p:cNvPr id="15" name="组合 14"/>
            <p:cNvGrpSpPr/>
            <p:nvPr/>
          </p:nvGrpSpPr>
          <p:grpSpPr>
            <a:xfrm>
              <a:off x="2774" y="4278"/>
              <a:ext cx="3685" cy="957"/>
              <a:chOff x="1538572" y="3000977"/>
              <a:chExt cx="2340000" cy="607751"/>
            </a:xfrm>
            <a:solidFill>
              <a:srgbClr val="ED7D31"/>
            </a:solidFill>
          </p:grpSpPr>
          <p:sp>
            <p:nvSpPr>
              <p:cNvPr id="61" name="Chevron 60"/>
              <p:cNvSpPr/>
              <p:nvPr/>
            </p:nvSpPr>
            <p:spPr>
              <a:xfrm>
                <a:off x="1538572" y="3000977"/>
                <a:ext cx="2340000" cy="607751"/>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仿宋" panose="02010609060101010101" charset="-122"/>
                  <a:ea typeface="仿宋" panose="02010609060101010101" charset="-122"/>
                </a:endParaRPr>
              </a:p>
            </p:txBody>
          </p:sp>
          <p:sp>
            <p:nvSpPr>
              <p:cNvPr id="86" name="文本框 85"/>
              <p:cNvSpPr txBox="1"/>
              <p:nvPr/>
            </p:nvSpPr>
            <p:spPr>
              <a:xfrm>
                <a:off x="1869386" y="3074020"/>
                <a:ext cx="1770904" cy="460375"/>
              </a:xfrm>
              <a:prstGeom prst="rect">
                <a:avLst/>
              </a:prstGeom>
              <a:grpFill/>
            </p:spPr>
            <p:txBody>
              <a:bodyPr wrap="square" rtlCol="0">
                <a:spAutoFit/>
              </a:bodyPr>
              <a:lstStyle/>
              <a:p>
                <a:r>
                  <a:rPr lang="zh-CN" altLang="en-US" sz="2400" b="1" dirty="0" smtClean="0">
                    <a:solidFill>
                      <a:schemeClr val="bg1"/>
                    </a:solidFill>
                    <a:latin typeface="仿宋" panose="02010609060101010101" charset="-122"/>
                    <a:ea typeface="仿宋" panose="02010609060101010101" charset="-122"/>
                  </a:rPr>
                  <a:t>研究型学习</a:t>
                </a:r>
              </a:p>
            </p:txBody>
          </p:sp>
        </p:grpSp>
        <p:sp>
          <p:nvSpPr>
            <p:cNvPr id="20" name="矩形 19"/>
            <p:cNvSpPr/>
            <p:nvPr/>
          </p:nvSpPr>
          <p:spPr>
            <a:xfrm>
              <a:off x="7054" y="4152"/>
              <a:ext cx="10665" cy="1210"/>
            </a:xfrm>
            <a:prstGeom prst="rect">
              <a:avLst/>
            </a:prstGeom>
          </p:spPr>
          <p:txBody>
            <a:bodyPr wrap="square">
              <a:spAutoFit/>
            </a:bodyPr>
            <a:lstStyle/>
            <a:p>
              <a:pPr lvl="0">
                <a:lnSpc>
                  <a:spcPct val="110000"/>
                </a:lnSpc>
                <a:defRPr/>
              </a:pPr>
              <a:r>
                <a:rPr lang="zh-CN" altLang="en-US" sz="2000" b="1" dirty="0">
                  <a:solidFill>
                    <a:prstClr val="black"/>
                  </a:solidFill>
                  <a:latin typeface="仿宋" panose="02010609060101010101" charset="-122"/>
                  <a:ea typeface="仿宋" panose="02010609060101010101" charset="-122"/>
                </a:rPr>
                <a:t>探究式</a:t>
              </a:r>
              <a:r>
                <a:rPr lang="zh-CN" altLang="en-US" sz="2000" b="1" dirty="0">
                  <a:solidFill>
                    <a:srgbClr val="C00000"/>
                  </a:solidFill>
                  <a:latin typeface="仿宋" panose="02010609060101010101" charset="-122"/>
                  <a:ea typeface="仿宋" panose="02010609060101010101" charset="-122"/>
                </a:rPr>
                <a:t>深度学习</a:t>
              </a:r>
              <a:r>
                <a:rPr lang="zh-CN" altLang="en-US" sz="2000" b="1" dirty="0">
                  <a:solidFill>
                    <a:prstClr val="black"/>
                  </a:solidFill>
                  <a:latin typeface="仿宋" panose="02010609060101010101" charset="-122"/>
                  <a:ea typeface="仿宋" panose="02010609060101010101" charset="-122"/>
                </a:rPr>
                <a:t>、</a:t>
              </a:r>
              <a:r>
                <a:rPr lang="zh-CN" altLang="en-US" sz="2000" b="1" dirty="0">
                  <a:solidFill>
                    <a:srgbClr val="C00000"/>
                  </a:solidFill>
                  <a:latin typeface="仿宋" panose="02010609060101010101" charset="-122"/>
                  <a:ea typeface="仿宋" panose="02010609060101010101" charset="-122"/>
                </a:rPr>
                <a:t>摘录</a:t>
              </a:r>
              <a:r>
                <a:rPr lang="zh-CN" altLang="en-US" sz="2000" b="1" dirty="0">
                  <a:solidFill>
                    <a:prstClr val="black"/>
                  </a:solidFill>
                  <a:latin typeface="仿宋" panose="02010609060101010101" charset="-122"/>
                  <a:ea typeface="仿宋" panose="02010609060101010101" charset="-122"/>
                </a:rPr>
                <a:t>、</a:t>
              </a:r>
              <a:r>
                <a:rPr lang="zh-CN" altLang="en-US" sz="2000" b="1" dirty="0">
                  <a:solidFill>
                    <a:srgbClr val="C00000"/>
                  </a:solidFill>
                  <a:latin typeface="仿宋" panose="02010609060101010101" charset="-122"/>
                  <a:ea typeface="仿宋" panose="02010609060101010101" charset="-122"/>
                </a:rPr>
                <a:t>笔记汇编</a:t>
              </a:r>
              <a:r>
                <a:rPr lang="zh-CN" altLang="en-US" sz="2000" b="1" dirty="0">
                  <a:solidFill>
                    <a:prstClr val="black"/>
                  </a:solidFill>
                  <a:latin typeface="仿宋" panose="02010609060101010101" charset="-122"/>
                  <a:ea typeface="仿宋" panose="02010609060101010101" charset="-122"/>
                </a:rPr>
                <a:t>、</a:t>
              </a:r>
              <a:r>
                <a:rPr lang="zh-CN" altLang="en-US" sz="2000" b="1" dirty="0">
                  <a:solidFill>
                    <a:srgbClr val="C00000"/>
                  </a:solidFill>
                  <a:latin typeface="仿宋" panose="02010609060101010101" charset="-122"/>
                  <a:ea typeface="仿宋" panose="02010609060101010101" charset="-122"/>
                </a:rPr>
                <a:t>知识网络构建</a:t>
              </a:r>
              <a:r>
                <a:rPr lang="zh-CN" altLang="en-US" sz="2000" b="1" dirty="0">
                  <a:solidFill>
                    <a:prstClr val="black"/>
                  </a:solidFill>
                  <a:latin typeface="仿宋" panose="02010609060101010101" charset="-122"/>
                  <a:ea typeface="仿宋" panose="02010609060101010101" charset="-122"/>
                </a:rPr>
                <a:t>、</a:t>
              </a:r>
              <a:r>
                <a:rPr lang="zh-CN" altLang="en-US" sz="2000" b="1" dirty="0">
                  <a:solidFill>
                    <a:srgbClr val="C00000"/>
                  </a:solidFill>
                  <a:latin typeface="仿宋" panose="02010609060101010101" charset="-122"/>
                  <a:ea typeface="仿宋" panose="02010609060101010101" charset="-122"/>
                </a:rPr>
                <a:t>内容动态重组</a:t>
              </a:r>
            </a:p>
          </p:txBody>
        </p:sp>
      </p:grpSp>
      <p:grpSp>
        <p:nvGrpSpPr>
          <p:cNvPr id="27" name="组合 26"/>
          <p:cNvGrpSpPr/>
          <p:nvPr/>
        </p:nvGrpSpPr>
        <p:grpSpPr>
          <a:xfrm>
            <a:off x="754741" y="4535831"/>
            <a:ext cx="10372999" cy="925117"/>
            <a:chOff x="1189" y="5597"/>
            <a:chExt cx="16335" cy="1457"/>
          </a:xfrm>
        </p:grpSpPr>
        <p:grpSp>
          <p:nvGrpSpPr>
            <p:cNvPr id="90" name="组合 89"/>
            <p:cNvGrpSpPr/>
            <p:nvPr/>
          </p:nvGrpSpPr>
          <p:grpSpPr>
            <a:xfrm>
              <a:off x="1189" y="5597"/>
              <a:ext cx="1032" cy="1457"/>
              <a:chOff x="5744337" y="1404207"/>
              <a:chExt cx="655090" cy="925117"/>
            </a:xfrm>
          </p:grpSpPr>
          <p:grpSp>
            <p:nvGrpSpPr>
              <p:cNvPr id="9" name="Group 8"/>
              <p:cNvGrpSpPr/>
              <p:nvPr/>
            </p:nvGrpSpPr>
            <p:grpSpPr>
              <a:xfrm>
                <a:off x="5744337" y="1404207"/>
                <a:ext cx="655090" cy="925117"/>
                <a:chOff x="5728942" y="1855811"/>
                <a:chExt cx="655090" cy="925117"/>
              </a:xfrm>
            </p:grpSpPr>
            <p:sp>
              <p:nvSpPr>
                <p:cNvPr id="10" name="Freeform 7"/>
                <p:cNvSpPr>
                  <a:spLocks noEditPoints="1"/>
                </p:cNvSpPr>
                <p:nvPr/>
              </p:nvSpPr>
              <p:spPr bwMode="auto">
                <a:xfrm>
                  <a:off x="5728942" y="1855811"/>
                  <a:ext cx="655090" cy="925117"/>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3"/>
                </a:solidFill>
                <a:ln>
                  <a:noFill/>
                </a:ln>
              </p:spPr>
              <p:txBody>
                <a:bodyPr vert="horz" wrap="square" lIns="91440" tIns="45720" rIns="91440" bIns="45720" numCol="1" anchor="t" anchorCtr="0" compatLnSpc="1"/>
                <a:lstStyle/>
                <a:p>
                  <a:endParaRPr lang="zh-CN" altLang="en-US" b="1">
                    <a:solidFill>
                      <a:prstClr val="black"/>
                    </a:solidFill>
                    <a:latin typeface="仿宋" panose="02010609060101010101" charset="-122"/>
                    <a:ea typeface="仿宋" panose="02010609060101010101" charset="-122"/>
                  </a:endParaRPr>
                </a:p>
              </p:txBody>
            </p:sp>
            <p:sp>
              <p:nvSpPr>
                <p:cNvPr id="11" name="TextBox 10"/>
                <p:cNvSpPr txBox="1"/>
                <p:nvPr/>
              </p:nvSpPr>
              <p:spPr>
                <a:xfrm>
                  <a:off x="5974760" y="1987570"/>
                  <a:ext cx="184730" cy="369332"/>
                </a:xfrm>
                <a:prstGeom prst="rect">
                  <a:avLst/>
                </a:prstGeom>
                <a:noFill/>
              </p:spPr>
              <p:txBody>
                <a:bodyPr wrap="none" rtlCol="0">
                  <a:spAutoFit/>
                </a:bodyPr>
                <a:lstStyle/>
                <a:p>
                  <a:pPr algn="ctr"/>
                  <a:endParaRPr lang="vi-VN" b="1" dirty="0">
                    <a:solidFill>
                      <a:srgbClr val="FA1230"/>
                    </a:solidFill>
                    <a:latin typeface="仿宋" panose="02010609060101010101" charset="-122"/>
                    <a:ea typeface="仿宋" panose="02010609060101010101" charset="-122"/>
                  </a:endParaRPr>
                </a:p>
              </p:txBody>
            </p:sp>
          </p:grpSp>
          <p:sp>
            <p:nvSpPr>
              <p:cNvPr id="77" name="矩形 76"/>
              <p:cNvSpPr/>
              <p:nvPr/>
            </p:nvSpPr>
            <p:spPr>
              <a:xfrm>
                <a:off x="5890590" y="1457903"/>
                <a:ext cx="362585" cy="521970"/>
              </a:xfrm>
              <a:prstGeom prst="rect">
                <a:avLst/>
              </a:prstGeom>
            </p:spPr>
            <p:txBody>
              <a:bodyPr wrap="none">
                <a:spAutoFit/>
              </a:bodyPr>
              <a:lstStyle/>
              <a:p>
                <a:pPr lvl="0" algn="ctr"/>
                <a:r>
                  <a:rPr lang="en-US" altLang="zh-CN" sz="2800" b="1" dirty="0" smtClean="0">
                    <a:solidFill>
                      <a:srgbClr val="6F3293"/>
                    </a:solidFill>
                    <a:latin typeface="仿宋" panose="02010609060101010101" charset="-122"/>
                    <a:ea typeface="仿宋" panose="02010609060101010101" charset="-122"/>
                  </a:rPr>
                  <a:t>4</a:t>
                </a:r>
              </a:p>
            </p:txBody>
          </p:sp>
        </p:grpSp>
        <p:grpSp>
          <p:nvGrpSpPr>
            <p:cNvPr id="14" name="组合 13"/>
            <p:cNvGrpSpPr/>
            <p:nvPr/>
          </p:nvGrpSpPr>
          <p:grpSpPr>
            <a:xfrm>
              <a:off x="2774" y="5847"/>
              <a:ext cx="3685" cy="957"/>
              <a:chOff x="1538572" y="4207897"/>
              <a:chExt cx="2340000" cy="607751"/>
            </a:xfrm>
            <a:solidFill>
              <a:schemeClr val="bg1">
                <a:lumMod val="50000"/>
              </a:schemeClr>
            </a:solidFill>
          </p:grpSpPr>
          <p:sp>
            <p:nvSpPr>
              <p:cNvPr id="52" name="Chevron 51"/>
              <p:cNvSpPr/>
              <p:nvPr/>
            </p:nvSpPr>
            <p:spPr>
              <a:xfrm>
                <a:off x="1538572" y="4207897"/>
                <a:ext cx="2340000" cy="607751"/>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仿宋" panose="02010609060101010101" charset="-122"/>
                  <a:ea typeface="仿宋" panose="02010609060101010101" charset="-122"/>
                </a:endParaRPr>
              </a:p>
            </p:txBody>
          </p:sp>
          <p:sp>
            <p:nvSpPr>
              <p:cNvPr id="87" name="文本框 86"/>
              <p:cNvSpPr txBox="1"/>
              <p:nvPr/>
            </p:nvSpPr>
            <p:spPr>
              <a:xfrm>
                <a:off x="1869386" y="4280940"/>
                <a:ext cx="1770904" cy="460375"/>
              </a:xfrm>
              <a:prstGeom prst="rect">
                <a:avLst/>
              </a:prstGeom>
              <a:grpFill/>
            </p:spPr>
            <p:txBody>
              <a:bodyPr wrap="square" rtlCol="0">
                <a:spAutoFit/>
              </a:bodyPr>
              <a:lstStyle/>
              <a:p>
                <a:pPr algn="ctr"/>
                <a:r>
                  <a:rPr lang="zh-CN" altLang="en-US" sz="2400" b="1" dirty="0" smtClean="0">
                    <a:solidFill>
                      <a:schemeClr val="bg1"/>
                    </a:solidFill>
                    <a:latin typeface="仿宋" panose="02010609060101010101" charset="-122"/>
                    <a:ea typeface="仿宋" panose="02010609060101010101" charset="-122"/>
                  </a:rPr>
                  <a:t>创作投稿</a:t>
                </a:r>
              </a:p>
            </p:txBody>
          </p:sp>
        </p:grpSp>
        <p:sp>
          <p:nvSpPr>
            <p:cNvPr id="21" name="矩形 20"/>
            <p:cNvSpPr/>
            <p:nvPr/>
          </p:nvSpPr>
          <p:spPr>
            <a:xfrm>
              <a:off x="7054" y="5682"/>
              <a:ext cx="10470" cy="1210"/>
            </a:xfrm>
            <a:prstGeom prst="rect">
              <a:avLst/>
            </a:prstGeom>
          </p:spPr>
          <p:txBody>
            <a:bodyPr wrap="square">
              <a:spAutoFit/>
            </a:bodyPr>
            <a:lstStyle/>
            <a:p>
              <a:pPr lvl="0">
                <a:lnSpc>
                  <a:spcPct val="110000"/>
                </a:lnSpc>
                <a:defRPr/>
              </a:pPr>
              <a:r>
                <a:rPr lang="zh-CN" altLang="en-US" sz="2000" b="1" dirty="0">
                  <a:solidFill>
                    <a:srgbClr val="C00000"/>
                  </a:solidFill>
                  <a:latin typeface="仿宋" panose="02010609060101010101" charset="-122"/>
                  <a:ea typeface="仿宋" panose="02010609060101010101" charset="-122"/>
                </a:rPr>
                <a:t>在线创作</a:t>
              </a:r>
              <a:r>
                <a:rPr lang="zh-CN" altLang="en-US" sz="2000" b="1" dirty="0">
                  <a:solidFill>
                    <a:prstClr val="black"/>
                  </a:solidFill>
                  <a:latin typeface="仿宋" panose="02010609060101010101" charset="-122"/>
                  <a:ea typeface="仿宋" panose="02010609060101010101" charset="-122"/>
                </a:rPr>
                <a:t>、</a:t>
              </a:r>
              <a:r>
                <a:rPr lang="zh-CN" altLang="en-US" sz="2000" b="1" dirty="0">
                  <a:solidFill>
                    <a:srgbClr val="C00000"/>
                  </a:solidFill>
                  <a:latin typeface="仿宋" panose="02010609060101010101" charset="-122"/>
                  <a:ea typeface="仿宋" panose="02010609060101010101" charset="-122"/>
                </a:rPr>
                <a:t>素材及笔记引用</a:t>
              </a:r>
              <a:r>
                <a:rPr lang="zh-CN" altLang="en-US" sz="2000" b="1" dirty="0">
                  <a:solidFill>
                    <a:prstClr val="black"/>
                  </a:solidFill>
                  <a:latin typeface="仿宋" panose="02010609060101010101" charset="-122"/>
                  <a:ea typeface="仿宋" panose="02010609060101010101" charset="-122"/>
                </a:rPr>
                <a:t>、</a:t>
              </a:r>
              <a:r>
                <a:rPr lang="zh-CN" altLang="en-US" sz="2000" b="1" dirty="0">
                  <a:solidFill>
                    <a:srgbClr val="C00000"/>
                  </a:solidFill>
                  <a:latin typeface="仿宋" panose="02010609060101010101" charset="-122"/>
                  <a:ea typeface="仿宋" panose="02010609060101010101" charset="-122"/>
                </a:rPr>
                <a:t>引文自动管理</a:t>
              </a:r>
              <a:r>
                <a:rPr lang="zh-CN" altLang="en-US" sz="2000" b="1" dirty="0">
                  <a:solidFill>
                    <a:prstClr val="black"/>
                  </a:solidFill>
                  <a:latin typeface="仿宋" panose="02010609060101010101" charset="-122"/>
                  <a:ea typeface="仿宋" panose="02010609060101010101" charset="-122"/>
                </a:rPr>
                <a:t>，实现</a:t>
              </a:r>
              <a:r>
                <a:rPr lang="zh-CN" altLang="en-US" sz="2000" b="1" dirty="0">
                  <a:solidFill>
                    <a:srgbClr val="C00000"/>
                  </a:solidFill>
                  <a:latin typeface="仿宋" panose="02010609060101010101" charset="-122"/>
                  <a:ea typeface="仿宋" panose="02010609060101010101" charset="-122"/>
                </a:rPr>
                <a:t>一站式</a:t>
              </a:r>
              <a:r>
                <a:rPr lang="zh-CN" altLang="en-US" sz="2000" b="1" dirty="0">
                  <a:solidFill>
                    <a:srgbClr val="C00000"/>
                  </a:solidFill>
                  <a:latin typeface="仿宋" panose="02010609060101010101" charset="-122"/>
                  <a:ea typeface="仿宋" panose="02010609060101010101" charset="-122"/>
                  <a:sym typeface="+mn-ea"/>
                </a:rPr>
                <a:t>自动排版及投稿</a:t>
              </a:r>
              <a:endParaRPr lang="zh-CN" altLang="en-US" sz="2000" b="1" dirty="0">
                <a:solidFill>
                  <a:srgbClr val="C00000"/>
                </a:solidFill>
                <a:latin typeface="仿宋" panose="02010609060101010101" charset="-122"/>
                <a:ea typeface="仿宋" panose="02010609060101010101" charset="-122"/>
              </a:endParaRPr>
            </a:p>
          </p:txBody>
        </p:sp>
      </p:grpSp>
      <p:grpSp>
        <p:nvGrpSpPr>
          <p:cNvPr id="26" name="组合 25"/>
          <p:cNvGrpSpPr/>
          <p:nvPr/>
        </p:nvGrpSpPr>
        <p:grpSpPr>
          <a:xfrm>
            <a:off x="754741" y="3547079"/>
            <a:ext cx="9523369" cy="925117"/>
            <a:chOff x="1189" y="7211"/>
            <a:chExt cx="14997" cy="1457"/>
          </a:xfrm>
        </p:grpSpPr>
        <p:grpSp>
          <p:nvGrpSpPr>
            <p:cNvPr id="84" name="组合 83"/>
            <p:cNvGrpSpPr/>
            <p:nvPr/>
          </p:nvGrpSpPr>
          <p:grpSpPr>
            <a:xfrm>
              <a:off x="1189" y="7211"/>
              <a:ext cx="1032" cy="1457"/>
              <a:chOff x="7749336" y="1425272"/>
              <a:chExt cx="655090" cy="925117"/>
            </a:xfrm>
          </p:grpSpPr>
          <p:sp>
            <p:nvSpPr>
              <p:cNvPr id="13" name="Freeform 7"/>
              <p:cNvSpPr>
                <a:spLocks noEditPoints="1"/>
              </p:cNvSpPr>
              <p:nvPr/>
            </p:nvSpPr>
            <p:spPr bwMode="auto">
              <a:xfrm>
                <a:off x="7749336" y="1425272"/>
                <a:ext cx="655090" cy="925117"/>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4"/>
              </a:solidFill>
              <a:ln>
                <a:noFill/>
              </a:ln>
            </p:spPr>
            <p:txBody>
              <a:bodyPr vert="horz" wrap="square" lIns="91440" tIns="45720" rIns="91440" bIns="45720" numCol="1" anchor="t" anchorCtr="0" compatLnSpc="1"/>
              <a:lstStyle/>
              <a:p>
                <a:endParaRPr lang="zh-CN" altLang="en-US" b="1">
                  <a:solidFill>
                    <a:prstClr val="black"/>
                  </a:solidFill>
                  <a:latin typeface="仿宋" panose="02010609060101010101" charset="-122"/>
                  <a:ea typeface="仿宋" panose="02010609060101010101" charset="-122"/>
                </a:endParaRPr>
              </a:p>
            </p:txBody>
          </p:sp>
          <p:sp>
            <p:nvSpPr>
              <p:cNvPr id="79" name="矩形 78"/>
              <p:cNvSpPr/>
              <p:nvPr/>
            </p:nvSpPr>
            <p:spPr>
              <a:xfrm>
                <a:off x="7892739" y="1469947"/>
                <a:ext cx="362585" cy="521970"/>
              </a:xfrm>
              <a:prstGeom prst="rect">
                <a:avLst/>
              </a:prstGeom>
            </p:spPr>
            <p:txBody>
              <a:bodyPr wrap="none">
                <a:spAutoFit/>
              </a:bodyPr>
              <a:lstStyle/>
              <a:p>
                <a:pPr lvl="0" algn="ctr"/>
                <a:r>
                  <a:rPr lang="en-US" altLang="zh-CN" sz="2800" b="1" dirty="0" smtClean="0">
                    <a:solidFill>
                      <a:srgbClr val="6F3293"/>
                    </a:solidFill>
                    <a:latin typeface="仿宋" panose="02010609060101010101" charset="-122"/>
                    <a:ea typeface="仿宋" panose="02010609060101010101" charset="-122"/>
                  </a:rPr>
                  <a:t>3</a:t>
                </a:r>
              </a:p>
            </p:txBody>
          </p:sp>
        </p:grpSp>
        <p:grpSp>
          <p:nvGrpSpPr>
            <p:cNvPr id="12" name="组合 11"/>
            <p:cNvGrpSpPr/>
            <p:nvPr/>
          </p:nvGrpSpPr>
          <p:grpSpPr>
            <a:xfrm>
              <a:off x="2774" y="7461"/>
              <a:ext cx="3685" cy="957"/>
              <a:chOff x="1571756" y="5204646"/>
              <a:chExt cx="2340000" cy="607751"/>
            </a:xfrm>
            <a:solidFill>
              <a:srgbClr val="FFC000"/>
            </a:solidFill>
          </p:grpSpPr>
          <p:sp>
            <p:nvSpPr>
              <p:cNvPr id="40" name="Chevron 39"/>
              <p:cNvSpPr/>
              <p:nvPr/>
            </p:nvSpPr>
            <p:spPr>
              <a:xfrm>
                <a:off x="1571756" y="5204646"/>
                <a:ext cx="2340000" cy="607751"/>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仿宋" panose="02010609060101010101" charset="-122"/>
                  <a:ea typeface="仿宋" panose="02010609060101010101" charset="-122"/>
                </a:endParaRPr>
              </a:p>
            </p:txBody>
          </p:sp>
          <p:sp>
            <p:nvSpPr>
              <p:cNvPr id="88" name="文本框 87"/>
              <p:cNvSpPr txBox="1"/>
              <p:nvPr/>
            </p:nvSpPr>
            <p:spPr>
              <a:xfrm>
                <a:off x="1972136" y="5277689"/>
                <a:ext cx="1534754" cy="460375"/>
              </a:xfrm>
              <a:prstGeom prst="rect">
                <a:avLst/>
              </a:prstGeom>
              <a:grpFill/>
            </p:spPr>
            <p:txBody>
              <a:bodyPr wrap="square" rtlCol="0">
                <a:spAutoFit/>
              </a:bodyPr>
              <a:lstStyle/>
              <a:p>
                <a:r>
                  <a:rPr lang="zh-CN" altLang="en-US" sz="2400" b="1" dirty="0" smtClean="0">
                    <a:solidFill>
                      <a:schemeClr val="bg1"/>
                    </a:solidFill>
                    <a:latin typeface="仿宋" panose="02010609060101010101" charset="-122"/>
                    <a:ea typeface="仿宋" panose="02010609060101010101" charset="-122"/>
                  </a:rPr>
                  <a:t>学术社交</a:t>
                </a:r>
              </a:p>
            </p:txBody>
          </p:sp>
        </p:grpSp>
        <p:sp>
          <p:nvSpPr>
            <p:cNvPr id="22" name="矩形 21"/>
            <p:cNvSpPr/>
            <p:nvPr/>
          </p:nvSpPr>
          <p:spPr>
            <a:xfrm>
              <a:off x="7054" y="7601"/>
              <a:ext cx="9132" cy="677"/>
            </a:xfrm>
            <a:prstGeom prst="rect">
              <a:avLst/>
            </a:prstGeom>
          </p:spPr>
          <p:txBody>
            <a:bodyPr wrap="none">
              <a:spAutoFit/>
            </a:bodyPr>
            <a:lstStyle/>
            <a:p>
              <a:pPr lvl="0">
                <a:lnSpc>
                  <a:spcPct val="110000"/>
                </a:lnSpc>
                <a:defRPr/>
              </a:pPr>
              <a:r>
                <a:rPr lang="zh-CN" altLang="en-US" sz="2000" b="1" dirty="0">
                  <a:solidFill>
                    <a:prstClr val="black"/>
                  </a:solidFill>
                  <a:latin typeface="仿宋" panose="02010609060101010101" charset="-122"/>
                  <a:ea typeface="仿宋" panose="02010609060101010101" charset="-122"/>
                </a:rPr>
                <a:t>与其他读者和研究人员进行</a:t>
              </a:r>
              <a:r>
                <a:rPr lang="zh-CN" altLang="en-US" sz="2000" b="1" dirty="0">
                  <a:solidFill>
                    <a:srgbClr val="C00000"/>
                  </a:solidFill>
                  <a:latin typeface="仿宋" panose="02010609060101010101" charset="-122"/>
                  <a:ea typeface="仿宋" panose="02010609060101010101" charset="-122"/>
                </a:rPr>
                <a:t>研讨、交流及科研合作</a:t>
              </a:r>
            </a:p>
          </p:txBody>
        </p:sp>
      </p:grpSp>
      <p:grpSp>
        <p:nvGrpSpPr>
          <p:cNvPr id="29" name="组合 28"/>
          <p:cNvGrpSpPr/>
          <p:nvPr/>
        </p:nvGrpSpPr>
        <p:grpSpPr>
          <a:xfrm>
            <a:off x="754741" y="5519115"/>
            <a:ext cx="10372963" cy="925118"/>
            <a:chOff x="1189" y="8909"/>
            <a:chExt cx="16335" cy="1457"/>
          </a:xfrm>
        </p:grpSpPr>
        <p:grpSp>
          <p:nvGrpSpPr>
            <p:cNvPr id="28" name="组合 27"/>
            <p:cNvGrpSpPr/>
            <p:nvPr/>
          </p:nvGrpSpPr>
          <p:grpSpPr>
            <a:xfrm>
              <a:off x="1189" y="8909"/>
              <a:ext cx="1032" cy="1457"/>
              <a:chOff x="733187" y="1831290"/>
              <a:chExt cx="655090" cy="925118"/>
            </a:xfrm>
          </p:grpSpPr>
          <p:sp>
            <p:nvSpPr>
              <p:cNvPr id="4" name="Freeform 7"/>
              <p:cNvSpPr>
                <a:spLocks noEditPoints="1"/>
              </p:cNvSpPr>
              <p:nvPr/>
            </p:nvSpPr>
            <p:spPr bwMode="auto">
              <a:xfrm>
                <a:off x="733187" y="1831290"/>
                <a:ext cx="655090" cy="925118"/>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prstClr val="black"/>
                  </a:solidFill>
                  <a:latin typeface="仿宋" panose="02010609060101010101" charset="-122"/>
                  <a:ea typeface="仿宋" panose="02010609060101010101" charset="-122"/>
                </a:endParaRPr>
              </a:p>
            </p:txBody>
          </p:sp>
          <p:sp>
            <p:nvSpPr>
              <p:cNvPr id="5" name="TextBox 4"/>
              <p:cNvSpPr txBox="1"/>
              <p:nvPr/>
            </p:nvSpPr>
            <p:spPr>
              <a:xfrm>
                <a:off x="855968" y="1863921"/>
                <a:ext cx="362585" cy="521970"/>
              </a:xfrm>
              <a:prstGeom prst="rect">
                <a:avLst/>
              </a:prstGeom>
              <a:noFill/>
            </p:spPr>
            <p:txBody>
              <a:bodyPr wrap="none" rtlCol="0">
                <a:spAutoFit/>
              </a:bodyPr>
              <a:lstStyle/>
              <a:p>
                <a:pPr algn="ctr"/>
                <a:r>
                  <a:rPr lang="en-US" sz="2800" b="1" dirty="0" smtClean="0">
                    <a:solidFill>
                      <a:srgbClr val="6F3293"/>
                    </a:solidFill>
                    <a:latin typeface="仿宋" panose="02010609060101010101" charset="-122"/>
                    <a:ea typeface="仿宋" panose="02010609060101010101" charset="-122"/>
                  </a:rPr>
                  <a:t>5</a:t>
                </a:r>
              </a:p>
            </p:txBody>
          </p:sp>
        </p:grpSp>
        <p:grpSp>
          <p:nvGrpSpPr>
            <p:cNvPr id="18" name="组合 17"/>
            <p:cNvGrpSpPr/>
            <p:nvPr/>
          </p:nvGrpSpPr>
          <p:grpSpPr>
            <a:xfrm>
              <a:off x="2774" y="9153"/>
              <a:ext cx="3685" cy="967"/>
              <a:chOff x="1604402" y="5812397"/>
              <a:chExt cx="2340000" cy="614075"/>
            </a:xfrm>
            <a:solidFill>
              <a:srgbClr val="00B0F0"/>
            </a:solidFill>
          </p:grpSpPr>
          <p:sp>
            <p:nvSpPr>
              <p:cNvPr id="24" name="Chevron 23"/>
              <p:cNvSpPr/>
              <p:nvPr/>
            </p:nvSpPr>
            <p:spPr>
              <a:xfrm>
                <a:off x="1604402" y="5812397"/>
                <a:ext cx="2340000" cy="614075"/>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仿宋" panose="02010609060101010101" charset="-122"/>
                  <a:ea typeface="仿宋" panose="02010609060101010101" charset="-122"/>
                </a:endParaRPr>
              </a:p>
            </p:txBody>
          </p:sp>
          <p:sp>
            <p:nvSpPr>
              <p:cNvPr id="89" name="文本框 88"/>
              <p:cNvSpPr txBox="1"/>
              <p:nvPr/>
            </p:nvSpPr>
            <p:spPr>
              <a:xfrm>
                <a:off x="2063430" y="5888602"/>
                <a:ext cx="1642690" cy="460375"/>
              </a:xfrm>
              <a:prstGeom prst="rect">
                <a:avLst/>
              </a:prstGeom>
              <a:grpFill/>
              <a:ln>
                <a:solidFill>
                  <a:srgbClr val="00B0F0"/>
                </a:solidFill>
              </a:ln>
            </p:spPr>
            <p:txBody>
              <a:bodyPr wrap="square" rtlCol="0">
                <a:spAutoFit/>
              </a:bodyPr>
              <a:lstStyle/>
              <a:p>
                <a:r>
                  <a:rPr lang="zh-CN" altLang="en-US" sz="2400" b="1" dirty="0" smtClean="0">
                    <a:solidFill>
                      <a:schemeClr val="bg1"/>
                    </a:solidFill>
                    <a:latin typeface="仿宋" panose="02010609060101010101" charset="-122"/>
                    <a:ea typeface="仿宋" panose="02010609060101010101" charset="-122"/>
                  </a:rPr>
                  <a:t>知识管理</a:t>
                </a:r>
              </a:p>
            </p:txBody>
          </p:sp>
        </p:grpSp>
        <p:sp>
          <p:nvSpPr>
            <p:cNvPr id="23" name="矩形 22"/>
            <p:cNvSpPr/>
            <p:nvPr/>
          </p:nvSpPr>
          <p:spPr>
            <a:xfrm>
              <a:off x="7054" y="9031"/>
              <a:ext cx="10470" cy="1210"/>
            </a:xfrm>
            <a:prstGeom prst="rect">
              <a:avLst/>
            </a:prstGeom>
          </p:spPr>
          <p:txBody>
            <a:bodyPr wrap="square">
              <a:spAutoFit/>
            </a:bodyPr>
            <a:lstStyle/>
            <a:p>
              <a:pPr lvl="0">
                <a:lnSpc>
                  <a:spcPct val="110000"/>
                </a:lnSpc>
                <a:defRPr/>
              </a:pPr>
              <a:r>
                <a:rPr lang="zh-CN" altLang="en-US" sz="2000" b="1" dirty="0" smtClean="0">
                  <a:solidFill>
                    <a:prstClr val="black"/>
                  </a:solidFill>
                  <a:latin typeface="仿宋" panose="02010609060101010101" charset="-122"/>
                  <a:ea typeface="仿宋" panose="02010609060101010101" charset="-122"/>
                </a:rPr>
                <a:t>管理</a:t>
              </a:r>
              <a:r>
                <a:rPr lang="zh-CN" altLang="en-US" sz="2000" b="1" dirty="0">
                  <a:solidFill>
                    <a:srgbClr val="C00000"/>
                  </a:solidFill>
                  <a:latin typeface="仿宋" panose="02010609060101010101" charset="-122"/>
                  <a:ea typeface="仿宋" panose="02010609060101010101" charset="-122"/>
                </a:rPr>
                <a:t>学习资料</a:t>
              </a:r>
              <a:r>
                <a:rPr lang="zh-CN" altLang="en-US" sz="2000" b="1" dirty="0">
                  <a:solidFill>
                    <a:prstClr val="black"/>
                  </a:solidFill>
                  <a:latin typeface="仿宋" panose="02010609060101010101" charset="-122"/>
                  <a:ea typeface="仿宋" panose="02010609060101010101" charset="-122"/>
                </a:rPr>
                <a:t>、</a:t>
              </a:r>
              <a:r>
                <a:rPr lang="zh-CN" altLang="en-US" sz="2000" b="1" dirty="0">
                  <a:solidFill>
                    <a:srgbClr val="C00000"/>
                  </a:solidFill>
                  <a:latin typeface="仿宋" panose="02010609060101010101" charset="-122"/>
                  <a:ea typeface="仿宋" panose="02010609060101010101" charset="-122"/>
                </a:rPr>
                <a:t>研究成果</a:t>
              </a:r>
              <a:r>
                <a:rPr lang="zh-CN" altLang="en-US" sz="2000" b="1" dirty="0">
                  <a:solidFill>
                    <a:prstClr val="black"/>
                  </a:solidFill>
                  <a:latin typeface="仿宋" panose="02010609060101010101" charset="-122"/>
                  <a:ea typeface="仿宋" panose="02010609060101010101" charset="-122"/>
                </a:rPr>
                <a:t>，随时随地获取和利用，构建和管理</a:t>
              </a:r>
              <a:r>
                <a:rPr lang="zh-CN" altLang="en-US" sz="2000" b="1" dirty="0">
                  <a:solidFill>
                    <a:srgbClr val="C00000"/>
                  </a:solidFill>
                  <a:latin typeface="仿宋" panose="02010609060101010101" charset="-122"/>
                  <a:ea typeface="仿宋" panose="02010609060101010101" charset="-122"/>
                </a:rPr>
                <a:t>个人知识结构</a:t>
              </a:r>
            </a:p>
          </p:txBody>
        </p:sp>
      </p:grpSp>
      <p:cxnSp>
        <p:nvCxnSpPr>
          <p:cNvPr id="3" name="直接连接符 2"/>
          <p:cNvCxnSpPr/>
          <p:nvPr/>
        </p:nvCxnSpPr>
        <p:spPr>
          <a:xfrm flipH="1">
            <a:off x="8890" y="1135380"/>
            <a:ext cx="12174220" cy="1905"/>
          </a:xfrm>
          <a:prstGeom prst="line">
            <a:avLst/>
          </a:prstGeom>
          <a:ln w="28575"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pic>
        <p:nvPicPr>
          <p:cNvPr id="25" name="图片 24" descr="图片1"/>
          <p:cNvPicPr>
            <a:picLocks noChangeAspect="1"/>
          </p:cNvPicPr>
          <p:nvPr/>
        </p:nvPicPr>
        <p:blipFill>
          <a:blip r:embed="rId3"/>
          <a:srcRect l="10094" t="20896" r="9842" b="30789"/>
          <a:stretch>
            <a:fillRect/>
          </a:stretch>
        </p:blipFill>
        <p:spPr>
          <a:xfrm>
            <a:off x="9850120" y="142240"/>
            <a:ext cx="2226310" cy="85598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1"/>
          <p:cNvPicPr>
            <a:picLocks noChangeAspect="1"/>
          </p:cNvPicPr>
          <p:nvPr/>
        </p:nvPicPr>
        <p:blipFill>
          <a:blip r:embed="rId2"/>
          <a:srcRect l="10094" t="20896" r="9842" b="30789"/>
          <a:stretch>
            <a:fillRect/>
          </a:stretch>
        </p:blipFill>
        <p:spPr>
          <a:xfrm>
            <a:off x="9850120" y="142240"/>
            <a:ext cx="2226310" cy="855980"/>
          </a:xfrm>
          <a:prstGeom prst="rect">
            <a:avLst/>
          </a:prstGeom>
        </p:spPr>
      </p:pic>
      <p:cxnSp>
        <p:nvCxnSpPr>
          <p:cNvPr id="6" name="直接连接符 5"/>
          <p:cNvCxnSpPr/>
          <p:nvPr/>
        </p:nvCxnSpPr>
        <p:spPr>
          <a:xfrm flipH="1">
            <a:off x="8890" y="1135380"/>
            <a:ext cx="12174220" cy="1905"/>
          </a:xfrm>
          <a:prstGeom prst="line">
            <a:avLst/>
          </a:prstGeom>
          <a:ln w="28575"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3" name="TextBox 86"/>
          <p:cNvSpPr txBox="1"/>
          <p:nvPr/>
        </p:nvSpPr>
        <p:spPr>
          <a:xfrm>
            <a:off x="469265" y="323850"/>
            <a:ext cx="8477250" cy="674370"/>
          </a:xfrm>
          <a:prstGeom prst="rect">
            <a:avLst/>
          </a:prstGeom>
          <a:noFill/>
        </p:spPr>
        <p:txBody>
          <a:bodyPr wrap="square" lIns="121880" tIns="60938" rIns="121880" bIns="60938">
            <a:spAutoFit/>
          </a:bodyPr>
          <a:lstStyle/>
          <a:p>
            <a:pPr algn="l">
              <a:defRPr/>
            </a:pPr>
            <a:r>
              <a:rPr lang="en-US" altLang="zh-CN" sz="3600" b="1" spc="200" dirty="0">
                <a:solidFill>
                  <a:schemeClr val="tx1"/>
                </a:solidFill>
                <a:latin typeface="仿宋" panose="02010609060101010101" charset="-122"/>
                <a:ea typeface="仿宋" panose="02010609060101010101" charset="-122"/>
              </a:rPr>
              <a:t>2.1 ECSP-</a:t>
            </a:r>
            <a:r>
              <a:rPr lang="zh-CN" altLang="en-US" sz="3600" b="1" spc="200" dirty="0">
                <a:solidFill>
                  <a:schemeClr val="tx1"/>
                </a:solidFill>
                <a:latin typeface="仿宋" panose="02010609060101010101" charset="-122"/>
                <a:ea typeface="仿宋" panose="02010609060101010101" charset="-122"/>
              </a:rPr>
              <a:t>基于</a:t>
            </a:r>
            <a:r>
              <a:rPr lang="en-US" altLang="zh-CN" sz="3600" b="1" spc="200" dirty="0">
                <a:solidFill>
                  <a:srgbClr val="C00000"/>
                </a:solidFill>
                <a:latin typeface="仿宋" panose="02010609060101010101" charset="-122"/>
                <a:ea typeface="仿宋" panose="02010609060101010101" charset="-122"/>
              </a:rPr>
              <a:t>XML</a:t>
            </a:r>
            <a:r>
              <a:rPr lang="zh-CN" altLang="en-US" sz="3600" b="1" spc="200" dirty="0">
                <a:solidFill>
                  <a:srgbClr val="C00000"/>
                </a:solidFill>
                <a:latin typeface="仿宋" panose="02010609060101010101" charset="-122"/>
                <a:ea typeface="仿宋" panose="02010609060101010101" charset="-122"/>
              </a:rPr>
              <a:t>碎片化</a:t>
            </a:r>
            <a:r>
              <a:rPr lang="zh-CN" altLang="en-US" sz="3600" b="1" spc="200" dirty="0">
                <a:solidFill>
                  <a:schemeClr val="tx1"/>
                </a:solidFill>
                <a:latin typeface="仿宋" panose="02010609060101010101" charset="-122"/>
                <a:ea typeface="仿宋" panose="02010609060101010101" charset="-122"/>
              </a:rPr>
              <a:t>的</a:t>
            </a:r>
            <a:r>
              <a:rPr lang="zh-CN" altLang="en-US" sz="3600" b="1" spc="200" dirty="0">
                <a:solidFill>
                  <a:srgbClr val="C00000"/>
                </a:solidFill>
                <a:latin typeface="仿宋" panose="02010609060101010101" charset="-122"/>
                <a:ea typeface="仿宋" panose="02010609060101010101" charset="-122"/>
              </a:rPr>
              <a:t>增强出版</a:t>
            </a:r>
            <a:endParaRPr lang="zh-CN" altLang="en-US" sz="3600" b="1" spc="200" dirty="0">
              <a:solidFill>
                <a:schemeClr val="tx1"/>
              </a:solidFill>
              <a:latin typeface="仿宋" panose="02010609060101010101" charset="-122"/>
              <a:ea typeface="仿宋" panose="02010609060101010101" charset="-122"/>
            </a:endParaRPr>
          </a:p>
        </p:txBody>
      </p:sp>
      <p:grpSp>
        <p:nvGrpSpPr>
          <p:cNvPr id="12" name="组合 11"/>
          <p:cNvGrpSpPr/>
          <p:nvPr/>
        </p:nvGrpSpPr>
        <p:grpSpPr>
          <a:xfrm>
            <a:off x="723900" y="1895475"/>
            <a:ext cx="4142740" cy="4443730"/>
            <a:chOff x="1453" y="2973"/>
            <a:chExt cx="6524" cy="6998"/>
          </a:xfrm>
        </p:grpSpPr>
        <p:sp>
          <p:nvSpPr>
            <p:cNvPr id="98" name="矩形 97"/>
            <p:cNvSpPr/>
            <p:nvPr/>
          </p:nvSpPr>
          <p:spPr>
            <a:xfrm>
              <a:off x="1453" y="2973"/>
              <a:ext cx="6524" cy="72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2400" b="1">
                  <a:latin typeface="仿宋" panose="02010609060101010101" charset="-122"/>
                  <a:ea typeface="仿宋" panose="02010609060101010101" charset="-122"/>
                </a:rPr>
                <a:t>基于碎片化技术的增强出版</a:t>
              </a:r>
            </a:p>
          </p:txBody>
        </p:sp>
        <p:sp>
          <p:nvSpPr>
            <p:cNvPr id="9" name="矩形 8"/>
            <p:cNvSpPr/>
            <p:nvPr/>
          </p:nvSpPr>
          <p:spPr>
            <a:xfrm>
              <a:off x="1453" y="3720"/>
              <a:ext cx="6524" cy="6251"/>
            </a:xfrm>
            <a:prstGeom prst="rect">
              <a:avLst/>
            </a:prstGeom>
            <a:ln w="28575" cmpd="sng">
              <a:solidFill>
                <a:srgbClr val="0070C0"/>
              </a:solidFill>
              <a:prstDash val="solid"/>
            </a:ln>
          </p:spPr>
          <p:txBody>
            <a:bodyPr wrap="square">
              <a:spAutoFit/>
            </a:bodyPr>
            <a:lstStyle/>
            <a:p>
              <a:pPr lvl="0">
                <a:lnSpc>
                  <a:spcPct val="150000"/>
                </a:lnSpc>
                <a:defRPr/>
              </a:pPr>
              <a:r>
                <a:rPr lang="en-US" altLang="zh-CN" sz="2400" b="1" kern="0" dirty="0">
                  <a:solidFill>
                    <a:schemeClr val="tx1"/>
                  </a:solidFill>
                  <a:latin typeface="仿宋" panose="02010609060101010101" charset="-122"/>
                  <a:ea typeface="仿宋" panose="02010609060101010101" charset="-122"/>
                </a:rPr>
                <a:t>    </a:t>
              </a:r>
              <a:r>
                <a:rPr lang="zh-CN" altLang="en-US" sz="2400" b="1" kern="0" dirty="0">
                  <a:solidFill>
                    <a:schemeClr val="tx1"/>
                  </a:solidFill>
                  <a:latin typeface="仿宋" panose="02010609060101010101" charset="-122"/>
                  <a:ea typeface="仿宋" panose="02010609060101010101" charset="-122"/>
                </a:rPr>
                <a:t>基于</a:t>
              </a:r>
              <a:r>
                <a:rPr lang="en-US" altLang="zh-CN" sz="2400" b="1" kern="0" dirty="0">
                  <a:solidFill>
                    <a:srgbClr val="C00000"/>
                  </a:solidFill>
                  <a:latin typeface="仿宋" panose="02010609060101010101" charset="-122"/>
                  <a:ea typeface="仿宋" panose="02010609060101010101" charset="-122"/>
                </a:rPr>
                <a:t>XML</a:t>
              </a:r>
              <a:r>
                <a:rPr lang="zh-CN" altLang="en-US" sz="2400" b="1" kern="0" dirty="0">
                  <a:solidFill>
                    <a:srgbClr val="C00000"/>
                  </a:solidFill>
                  <a:latin typeface="仿宋" panose="02010609060101010101" charset="-122"/>
                  <a:ea typeface="仿宋" panose="02010609060101010101" charset="-122"/>
                </a:rPr>
                <a:t>碎片化技术</a:t>
              </a:r>
              <a:r>
                <a:rPr lang="zh-CN" altLang="en-US" sz="2400" b="1" kern="0" dirty="0">
                  <a:solidFill>
                    <a:schemeClr val="tx1"/>
                  </a:solidFill>
                  <a:latin typeface="仿宋" panose="02010609060101010101" charset="-122"/>
                  <a:ea typeface="仿宋" panose="02010609060101010101" charset="-122"/>
                </a:rPr>
                <a:t>，在文献内容完全碎片化的基础上，实现</a:t>
              </a:r>
              <a:r>
                <a:rPr lang="zh-CN" altLang="en-US" sz="2400" b="1" kern="0" dirty="0">
                  <a:solidFill>
                    <a:srgbClr val="C00000"/>
                  </a:solidFill>
                  <a:latin typeface="仿宋" panose="02010609060101010101" charset="-122"/>
                  <a:ea typeface="仿宋" panose="02010609060101010101" charset="-122"/>
                </a:rPr>
                <a:t>数据、语义、呈现方式、交互</a:t>
              </a:r>
              <a:r>
                <a:rPr lang="zh-CN" altLang="en-US" sz="2400" b="1" kern="0" dirty="0">
                  <a:solidFill>
                    <a:schemeClr val="tx1"/>
                  </a:solidFill>
                  <a:latin typeface="仿宋" panose="02010609060101010101" charset="-122"/>
                  <a:ea typeface="仿宋" panose="02010609060101010101" charset="-122"/>
                </a:rPr>
                <a:t>等的增强，一改传统的版式阅读方式，为读者提供更加</a:t>
              </a:r>
              <a:r>
                <a:rPr lang="zh-CN" altLang="en-US" sz="2400" b="1" kern="0" dirty="0">
                  <a:solidFill>
                    <a:srgbClr val="C00000"/>
                  </a:solidFill>
                  <a:latin typeface="仿宋" panose="02010609060101010101" charset="-122"/>
                  <a:ea typeface="仿宋" panose="02010609060101010101" charset="-122"/>
                </a:rPr>
                <a:t>精准化、智能化、一站式</a:t>
              </a:r>
              <a:r>
                <a:rPr lang="zh-CN" altLang="en-US" sz="2400" b="1" kern="0" dirty="0">
                  <a:solidFill>
                    <a:schemeClr val="tx1"/>
                  </a:solidFill>
                  <a:latin typeface="仿宋" panose="02010609060101010101" charset="-122"/>
                  <a:ea typeface="仿宋" panose="02010609060101010101" charset="-122"/>
                </a:rPr>
                <a:t>的阅读与创作体验。</a:t>
              </a:r>
              <a:endParaRPr lang="zh-CN" altLang="en-US" sz="2400" b="1" kern="0" dirty="0" smtClean="0">
                <a:solidFill>
                  <a:srgbClr val="C00000"/>
                </a:solidFill>
                <a:latin typeface="仿宋" panose="02010609060101010101" charset="-122"/>
                <a:ea typeface="仿宋" panose="02010609060101010101" charset="-122"/>
              </a:endParaRPr>
            </a:p>
          </p:txBody>
        </p:sp>
      </p:grpSp>
      <p:grpSp>
        <p:nvGrpSpPr>
          <p:cNvPr id="2" name="组合 1"/>
          <p:cNvGrpSpPr/>
          <p:nvPr/>
        </p:nvGrpSpPr>
        <p:grpSpPr>
          <a:xfrm>
            <a:off x="5638165" y="1310640"/>
            <a:ext cx="5904230" cy="5292090"/>
            <a:chOff x="179512" y="843558"/>
            <a:chExt cx="4608512" cy="4121971"/>
          </a:xfrm>
        </p:grpSpPr>
        <p:sp>
          <p:nvSpPr>
            <p:cNvPr id="93" name="椭圆 92"/>
            <p:cNvSpPr/>
            <p:nvPr/>
          </p:nvSpPr>
          <p:spPr>
            <a:xfrm>
              <a:off x="1924899" y="2342825"/>
              <a:ext cx="1050963" cy="1076598"/>
            </a:xfrm>
            <a:prstGeom prst="ellipse">
              <a:avLst/>
            </a:prstGeom>
            <a:solidFill>
              <a:srgbClr val="00B0F0"/>
            </a:solidFill>
            <a:ln>
              <a:solidFill>
                <a:schemeClr val="bg1"/>
              </a:solidFill>
            </a:ln>
            <a:effectLst>
              <a:glow rad="1143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latin typeface="仿宋" panose="02010609060101010101" charset="-122"/>
                <a:ea typeface="仿宋" panose="02010609060101010101" charset="-122"/>
              </a:endParaRPr>
            </a:p>
          </p:txBody>
        </p:sp>
        <p:sp>
          <p:nvSpPr>
            <p:cNvPr id="94" name="文本框 93"/>
            <p:cNvSpPr txBox="1"/>
            <p:nvPr/>
          </p:nvSpPr>
          <p:spPr>
            <a:xfrm>
              <a:off x="2044144" y="2621558"/>
              <a:ext cx="875842" cy="1021289"/>
            </a:xfrm>
            <a:prstGeom prst="rect">
              <a:avLst/>
            </a:prstGeom>
            <a:noFill/>
          </p:spPr>
          <p:txBody>
            <a:bodyPr wrap="square" rtlCol="0">
              <a:spAutoFit/>
            </a:bodyPr>
            <a:lstStyle/>
            <a:p>
              <a:pPr algn="ctr"/>
              <a:r>
                <a:rPr lang="zh-CN" altLang="en-US" sz="2400" b="1" dirty="0" smtClean="0">
                  <a:latin typeface="仿宋" panose="02010609060101010101" charset="-122"/>
                  <a:ea typeface="仿宋" panose="02010609060101010101" charset="-122"/>
                </a:rPr>
                <a:t>增强出版物</a:t>
              </a:r>
            </a:p>
          </p:txBody>
        </p:sp>
        <p:grpSp>
          <p:nvGrpSpPr>
            <p:cNvPr id="95" name="组合 94"/>
            <p:cNvGrpSpPr/>
            <p:nvPr/>
          </p:nvGrpSpPr>
          <p:grpSpPr>
            <a:xfrm>
              <a:off x="900888" y="1112708"/>
              <a:ext cx="722457" cy="672799"/>
              <a:chOff x="1229323" y="917636"/>
              <a:chExt cx="792000" cy="720000"/>
            </a:xfrm>
          </p:grpSpPr>
          <p:sp>
            <p:nvSpPr>
              <p:cNvPr id="4" name="椭圆 3"/>
              <p:cNvSpPr/>
              <p:nvPr/>
            </p:nvSpPr>
            <p:spPr>
              <a:xfrm>
                <a:off x="1250845" y="917636"/>
                <a:ext cx="720000" cy="720000"/>
              </a:xfrm>
              <a:prstGeom prst="ellipse">
                <a:avLst/>
              </a:prstGeom>
              <a:solidFill>
                <a:srgbClr val="E68E2B"/>
              </a:solidFill>
              <a:ln>
                <a:solidFill>
                  <a:schemeClr val="bg1"/>
                </a:solidFill>
              </a:ln>
              <a:effectLst>
                <a:glow rad="114300">
                  <a:schemeClr val="accent3">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latin typeface="仿宋" panose="02010609060101010101" charset="-122"/>
                  <a:ea typeface="仿宋" panose="02010609060101010101" charset="-122"/>
                </a:endParaRPr>
              </a:p>
            </p:txBody>
          </p:sp>
          <p:sp>
            <p:nvSpPr>
              <p:cNvPr id="7" name="文本框 6"/>
              <p:cNvSpPr txBox="1"/>
              <p:nvPr/>
            </p:nvSpPr>
            <p:spPr>
              <a:xfrm>
                <a:off x="1229323" y="1117032"/>
                <a:ext cx="792000" cy="364313"/>
              </a:xfrm>
              <a:prstGeom prst="rect">
                <a:avLst/>
              </a:prstGeom>
              <a:noFill/>
            </p:spPr>
            <p:txBody>
              <a:bodyPr wrap="square" rtlCol="0">
                <a:spAutoFit/>
              </a:bodyPr>
              <a:lstStyle/>
              <a:p>
                <a:pPr algn="ctr"/>
                <a:r>
                  <a:rPr lang="zh-CN" altLang="en-US" sz="2000" b="1" dirty="0" smtClean="0">
                    <a:latin typeface="仿宋" panose="02010609060101010101" charset="-122"/>
                    <a:ea typeface="仿宋" panose="02010609060101010101" charset="-122"/>
                  </a:rPr>
                  <a:t>章节</a:t>
                </a:r>
              </a:p>
            </p:txBody>
          </p:sp>
        </p:grpSp>
        <p:grpSp>
          <p:nvGrpSpPr>
            <p:cNvPr id="8" name="组合 7"/>
            <p:cNvGrpSpPr/>
            <p:nvPr/>
          </p:nvGrpSpPr>
          <p:grpSpPr>
            <a:xfrm>
              <a:off x="375399" y="1785581"/>
              <a:ext cx="656779" cy="704853"/>
              <a:chOff x="541840" y="1563638"/>
              <a:chExt cx="802641" cy="829733"/>
            </a:xfrm>
          </p:grpSpPr>
          <p:sp>
            <p:nvSpPr>
              <p:cNvPr id="99" name="椭圆 98"/>
              <p:cNvSpPr/>
              <p:nvPr/>
            </p:nvSpPr>
            <p:spPr>
              <a:xfrm>
                <a:off x="552481" y="1563638"/>
                <a:ext cx="792000" cy="792000"/>
              </a:xfrm>
              <a:prstGeom prst="ellipse">
                <a:avLst/>
              </a:prstGeom>
              <a:solidFill>
                <a:srgbClr val="E68E2B"/>
              </a:solidFill>
              <a:ln>
                <a:solidFill>
                  <a:schemeClr val="bg1"/>
                </a:solidFill>
              </a:ln>
              <a:effectLst>
                <a:glow rad="114300">
                  <a:schemeClr val="accent3">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latin typeface="仿宋" panose="02010609060101010101" charset="-122"/>
                  <a:ea typeface="仿宋" panose="02010609060101010101" charset="-122"/>
                </a:endParaRPr>
              </a:p>
            </p:txBody>
          </p:sp>
          <p:sp>
            <p:nvSpPr>
              <p:cNvPr id="100" name="文本框 99"/>
              <p:cNvSpPr txBox="1"/>
              <p:nvPr/>
            </p:nvSpPr>
            <p:spPr>
              <a:xfrm>
                <a:off x="541840" y="1684362"/>
                <a:ext cx="792000" cy="709009"/>
              </a:xfrm>
              <a:prstGeom prst="rect">
                <a:avLst/>
              </a:prstGeom>
              <a:noFill/>
            </p:spPr>
            <p:txBody>
              <a:bodyPr wrap="square" rtlCol="0">
                <a:spAutoFit/>
              </a:bodyPr>
              <a:lstStyle/>
              <a:p>
                <a:pPr algn="ctr"/>
                <a:r>
                  <a:rPr lang="zh-CN" altLang="en-US" sz="2000" b="1" dirty="0" smtClean="0">
                    <a:latin typeface="仿宋" panose="02010609060101010101" charset="-122"/>
                    <a:ea typeface="仿宋" panose="02010609060101010101" charset="-122"/>
                  </a:rPr>
                  <a:t>目录大纲</a:t>
                </a:r>
              </a:p>
            </p:txBody>
          </p:sp>
        </p:grpSp>
        <p:grpSp>
          <p:nvGrpSpPr>
            <p:cNvPr id="101" name="组合 100"/>
            <p:cNvGrpSpPr/>
            <p:nvPr/>
          </p:nvGrpSpPr>
          <p:grpSpPr>
            <a:xfrm>
              <a:off x="1754788" y="843558"/>
              <a:ext cx="656779" cy="672799"/>
              <a:chOff x="2253100" y="686783"/>
              <a:chExt cx="792001" cy="792000"/>
            </a:xfrm>
          </p:grpSpPr>
          <p:sp>
            <p:nvSpPr>
              <p:cNvPr id="102" name="椭圆 101"/>
              <p:cNvSpPr/>
              <p:nvPr/>
            </p:nvSpPr>
            <p:spPr>
              <a:xfrm>
                <a:off x="2253100" y="686783"/>
                <a:ext cx="792000" cy="792000"/>
              </a:xfrm>
              <a:prstGeom prst="ellipse">
                <a:avLst/>
              </a:prstGeom>
              <a:solidFill>
                <a:srgbClr val="E68E2B"/>
              </a:solidFill>
              <a:ln>
                <a:solidFill>
                  <a:schemeClr val="bg1"/>
                </a:solidFill>
              </a:ln>
              <a:effectLst>
                <a:glow rad="114300">
                  <a:schemeClr val="accent3">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latin typeface="仿宋" panose="02010609060101010101" charset="-122"/>
                  <a:ea typeface="仿宋" panose="02010609060101010101" charset="-122"/>
                </a:endParaRPr>
              </a:p>
            </p:txBody>
          </p:sp>
          <p:sp>
            <p:nvSpPr>
              <p:cNvPr id="103" name="文本框 102"/>
              <p:cNvSpPr txBox="1"/>
              <p:nvPr/>
            </p:nvSpPr>
            <p:spPr>
              <a:xfrm>
                <a:off x="2253101" y="913506"/>
                <a:ext cx="792000" cy="400745"/>
              </a:xfrm>
              <a:prstGeom prst="rect">
                <a:avLst/>
              </a:prstGeom>
              <a:noFill/>
            </p:spPr>
            <p:txBody>
              <a:bodyPr wrap="square" rtlCol="0">
                <a:spAutoFit/>
              </a:bodyPr>
              <a:lstStyle/>
              <a:p>
                <a:pPr algn="ctr"/>
                <a:r>
                  <a:rPr lang="zh-CN" altLang="en-US" sz="2000" b="1" dirty="0" smtClean="0">
                    <a:latin typeface="仿宋" panose="02010609060101010101" charset="-122"/>
                    <a:ea typeface="仿宋" panose="02010609060101010101" charset="-122"/>
                  </a:rPr>
                  <a:t>段落</a:t>
                </a:r>
              </a:p>
            </p:txBody>
          </p:sp>
        </p:grpSp>
        <p:grpSp>
          <p:nvGrpSpPr>
            <p:cNvPr id="104" name="组合 103"/>
            <p:cNvGrpSpPr/>
            <p:nvPr/>
          </p:nvGrpSpPr>
          <p:grpSpPr>
            <a:xfrm>
              <a:off x="2609944" y="843558"/>
              <a:ext cx="722457" cy="672799"/>
              <a:chOff x="3175482" y="583698"/>
              <a:chExt cx="792000" cy="720000"/>
            </a:xfrm>
          </p:grpSpPr>
          <p:sp>
            <p:nvSpPr>
              <p:cNvPr id="105" name="椭圆 104"/>
              <p:cNvSpPr/>
              <p:nvPr/>
            </p:nvSpPr>
            <p:spPr>
              <a:xfrm>
                <a:off x="3211482" y="583698"/>
                <a:ext cx="720000" cy="720000"/>
              </a:xfrm>
              <a:prstGeom prst="ellipse">
                <a:avLst/>
              </a:prstGeom>
              <a:solidFill>
                <a:srgbClr val="E68E2B"/>
              </a:solidFill>
              <a:ln>
                <a:solidFill>
                  <a:schemeClr val="bg1"/>
                </a:solidFill>
              </a:ln>
              <a:effectLst>
                <a:glow rad="114300">
                  <a:schemeClr val="accent3">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latin typeface="仿宋" panose="02010609060101010101" charset="-122"/>
                  <a:ea typeface="仿宋" panose="02010609060101010101" charset="-122"/>
                </a:endParaRPr>
              </a:p>
            </p:txBody>
          </p:sp>
          <p:sp>
            <p:nvSpPr>
              <p:cNvPr id="106" name="文本框 105"/>
              <p:cNvSpPr txBox="1"/>
              <p:nvPr/>
            </p:nvSpPr>
            <p:spPr>
              <a:xfrm>
                <a:off x="3175482" y="774421"/>
                <a:ext cx="792000" cy="364313"/>
              </a:xfrm>
              <a:prstGeom prst="rect">
                <a:avLst/>
              </a:prstGeom>
              <a:noFill/>
            </p:spPr>
            <p:txBody>
              <a:bodyPr wrap="square" rtlCol="0">
                <a:spAutoFit/>
              </a:bodyPr>
              <a:lstStyle/>
              <a:p>
                <a:pPr algn="ctr"/>
                <a:r>
                  <a:rPr lang="zh-CN" altLang="en-US" sz="2000" b="1" dirty="0" smtClean="0">
                    <a:latin typeface="仿宋" panose="02010609060101010101" charset="-122"/>
                    <a:ea typeface="仿宋" panose="02010609060101010101" charset="-122"/>
                  </a:rPr>
                  <a:t>图表</a:t>
                </a:r>
              </a:p>
            </p:txBody>
          </p:sp>
        </p:grpSp>
        <p:grpSp>
          <p:nvGrpSpPr>
            <p:cNvPr id="107" name="组合 106"/>
            <p:cNvGrpSpPr/>
            <p:nvPr/>
          </p:nvGrpSpPr>
          <p:grpSpPr>
            <a:xfrm>
              <a:off x="3463845" y="1180070"/>
              <a:ext cx="656779" cy="672799"/>
              <a:chOff x="4067944" y="955319"/>
              <a:chExt cx="792001" cy="792000"/>
            </a:xfrm>
          </p:grpSpPr>
          <p:sp>
            <p:nvSpPr>
              <p:cNvPr id="108" name="椭圆 107"/>
              <p:cNvSpPr/>
              <p:nvPr/>
            </p:nvSpPr>
            <p:spPr>
              <a:xfrm>
                <a:off x="4067944" y="955319"/>
                <a:ext cx="792000" cy="792000"/>
              </a:xfrm>
              <a:prstGeom prst="ellipse">
                <a:avLst/>
              </a:prstGeom>
              <a:solidFill>
                <a:srgbClr val="E68E2B"/>
              </a:solidFill>
              <a:ln>
                <a:solidFill>
                  <a:schemeClr val="bg1"/>
                </a:solidFill>
              </a:ln>
              <a:effectLst>
                <a:glow rad="114300">
                  <a:schemeClr val="accent3">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latin typeface="仿宋" panose="02010609060101010101" charset="-122"/>
                  <a:ea typeface="仿宋" panose="02010609060101010101" charset="-122"/>
                </a:endParaRPr>
              </a:p>
            </p:txBody>
          </p:sp>
          <p:sp>
            <p:nvSpPr>
              <p:cNvPr id="109" name="文本框 108"/>
              <p:cNvSpPr txBox="1"/>
              <p:nvPr/>
            </p:nvSpPr>
            <p:spPr>
              <a:xfrm>
                <a:off x="4067945" y="1182042"/>
                <a:ext cx="792000" cy="400745"/>
              </a:xfrm>
              <a:prstGeom prst="rect">
                <a:avLst/>
              </a:prstGeom>
              <a:noFill/>
            </p:spPr>
            <p:txBody>
              <a:bodyPr wrap="square" rtlCol="0">
                <a:spAutoFit/>
              </a:bodyPr>
              <a:lstStyle/>
              <a:p>
                <a:pPr algn="ctr"/>
                <a:r>
                  <a:rPr lang="zh-CN" altLang="en-US" sz="2000" b="1" dirty="0">
                    <a:latin typeface="仿宋" panose="02010609060101010101" charset="-122"/>
                    <a:ea typeface="仿宋" panose="02010609060101010101" charset="-122"/>
                  </a:rPr>
                  <a:t>公式</a:t>
                </a:r>
              </a:p>
            </p:txBody>
          </p:sp>
        </p:grpSp>
        <p:grpSp>
          <p:nvGrpSpPr>
            <p:cNvPr id="110" name="组合 109"/>
            <p:cNvGrpSpPr/>
            <p:nvPr/>
          </p:nvGrpSpPr>
          <p:grpSpPr>
            <a:xfrm>
              <a:off x="3923648" y="1785656"/>
              <a:ext cx="722457" cy="672799"/>
              <a:chOff x="4535998" y="1707742"/>
              <a:chExt cx="792000" cy="720000"/>
            </a:xfrm>
          </p:grpSpPr>
          <p:sp>
            <p:nvSpPr>
              <p:cNvPr id="111" name="椭圆 110"/>
              <p:cNvSpPr/>
              <p:nvPr/>
            </p:nvSpPr>
            <p:spPr>
              <a:xfrm>
                <a:off x="4572000" y="1707742"/>
                <a:ext cx="720000" cy="720000"/>
              </a:xfrm>
              <a:prstGeom prst="ellipse">
                <a:avLst/>
              </a:prstGeom>
              <a:solidFill>
                <a:srgbClr val="008EC0"/>
              </a:solidFill>
              <a:ln>
                <a:solidFill>
                  <a:schemeClr val="bg1"/>
                </a:solidFill>
              </a:ln>
              <a:effectLst>
                <a:glow rad="114300">
                  <a:schemeClr val="accent3">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solidFill>
                      <a:schemeClr val="tx1"/>
                    </a:solidFill>
                    <a:latin typeface="仿宋" panose="02010609060101010101" charset="-122"/>
                    <a:ea typeface="仿宋" panose="02010609060101010101" charset="-122"/>
                  </a:rPr>
                  <a:t>、</a:t>
                </a:r>
              </a:p>
            </p:txBody>
          </p:sp>
          <p:sp>
            <p:nvSpPr>
              <p:cNvPr id="112" name="文本框 111"/>
              <p:cNvSpPr txBox="1"/>
              <p:nvPr/>
            </p:nvSpPr>
            <p:spPr>
              <a:xfrm>
                <a:off x="4535998" y="1775710"/>
                <a:ext cx="792000" cy="590049"/>
              </a:xfrm>
              <a:prstGeom prst="rect">
                <a:avLst/>
              </a:prstGeom>
              <a:noFill/>
            </p:spPr>
            <p:txBody>
              <a:bodyPr wrap="square" rtlCol="0">
                <a:spAutoFit/>
              </a:bodyPr>
              <a:lstStyle/>
              <a:p>
                <a:pPr algn="ctr"/>
                <a:r>
                  <a:rPr lang="zh-CN" altLang="en-US" sz="2000" b="1" dirty="0" smtClean="0">
                    <a:latin typeface="仿宋" panose="02010609060101010101" charset="-122"/>
                    <a:ea typeface="仿宋" panose="02010609060101010101" charset="-122"/>
                  </a:rPr>
                  <a:t>高清大图</a:t>
                </a:r>
              </a:p>
            </p:txBody>
          </p:sp>
        </p:grpSp>
        <p:grpSp>
          <p:nvGrpSpPr>
            <p:cNvPr id="113" name="组合 112"/>
            <p:cNvGrpSpPr/>
            <p:nvPr/>
          </p:nvGrpSpPr>
          <p:grpSpPr>
            <a:xfrm>
              <a:off x="4131245" y="2587138"/>
              <a:ext cx="656779" cy="672799"/>
              <a:chOff x="4860033" y="2555605"/>
              <a:chExt cx="792087" cy="792000"/>
            </a:xfrm>
          </p:grpSpPr>
          <p:sp>
            <p:nvSpPr>
              <p:cNvPr id="114" name="椭圆 113"/>
              <p:cNvSpPr/>
              <p:nvPr/>
            </p:nvSpPr>
            <p:spPr>
              <a:xfrm>
                <a:off x="4860120" y="2555605"/>
                <a:ext cx="792000" cy="792000"/>
              </a:xfrm>
              <a:prstGeom prst="ellipse">
                <a:avLst/>
              </a:prstGeom>
              <a:solidFill>
                <a:srgbClr val="008EC0"/>
              </a:solidFill>
              <a:ln>
                <a:solidFill>
                  <a:schemeClr val="bg1"/>
                </a:solidFill>
              </a:ln>
              <a:effectLst>
                <a:glow rad="114300">
                  <a:schemeClr val="accent3">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latin typeface="仿宋" panose="02010609060101010101" charset="-122"/>
                  <a:ea typeface="仿宋" panose="02010609060101010101" charset="-122"/>
                </a:endParaRPr>
              </a:p>
            </p:txBody>
          </p:sp>
          <p:sp>
            <p:nvSpPr>
              <p:cNvPr id="115" name="文本框 114"/>
              <p:cNvSpPr txBox="1"/>
              <p:nvPr/>
            </p:nvSpPr>
            <p:spPr>
              <a:xfrm>
                <a:off x="4860033" y="2782328"/>
                <a:ext cx="792000" cy="400745"/>
              </a:xfrm>
              <a:prstGeom prst="rect">
                <a:avLst/>
              </a:prstGeom>
              <a:noFill/>
            </p:spPr>
            <p:txBody>
              <a:bodyPr wrap="square" rtlCol="0">
                <a:spAutoFit/>
              </a:bodyPr>
              <a:lstStyle/>
              <a:p>
                <a:pPr algn="ctr"/>
                <a:r>
                  <a:rPr lang="zh-CN" altLang="en-US" sz="2000" b="1" dirty="0" smtClean="0">
                    <a:latin typeface="仿宋" panose="02010609060101010101" charset="-122"/>
                    <a:ea typeface="仿宋" panose="02010609060101010101" charset="-122"/>
                  </a:rPr>
                  <a:t>视频</a:t>
                </a:r>
              </a:p>
            </p:txBody>
          </p:sp>
        </p:grpSp>
        <p:grpSp>
          <p:nvGrpSpPr>
            <p:cNvPr id="116" name="组合 115"/>
            <p:cNvGrpSpPr/>
            <p:nvPr/>
          </p:nvGrpSpPr>
          <p:grpSpPr>
            <a:xfrm>
              <a:off x="3923568" y="3399633"/>
              <a:ext cx="656779" cy="672799"/>
              <a:chOff x="4788024" y="3507942"/>
              <a:chExt cx="792001" cy="792000"/>
            </a:xfrm>
          </p:grpSpPr>
          <p:sp>
            <p:nvSpPr>
              <p:cNvPr id="117" name="椭圆 116"/>
              <p:cNvSpPr/>
              <p:nvPr/>
            </p:nvSpPr>
            <p:spPr>
              <a:xfrm>
                <a:off x="4788024" y="3507942"/>
                <a:ext cx="792000" cy="792000"/>
              </a:xfrm>
              <a:prstGeom prst="ellipse">
                <a:avLst/>
              </a:prstGeom>
              <a:solidFill>
                <a:srgbClr val="008EC0"/>
              </a:solidFill>
              <a:ln>
                <a:solidFill>
                  <a:schemeClr val="bg1"/>
                </a:solidFill>
              </a:ln>
              <a:effectLst>
                <a:glow rad="114300">
                  <a:schemeClr val="accent3">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latin typeface="仿宋" panose="02010609060101010101" charset="-122"/>
                  <a:ea typeface="仿宋" panose="02010609060101010101" charset="-122"/>
                </a:endParaRPr>
              </a:p>
            </p:txBody>
          </p:sp>
          <p:sp>
            <p:nvSpPr>
              <p:cNvPr id="118" name="文本框 117"/>
              <p:cNvSpPr txBox="1"/>
              <p:nvPr/>
            </p:nvSpPr>
            <p:spPr>
              <a:xfrm>
                <a:off x="4788025" y="3734665"/>
                <a:ext cx="792000" cy="400745"/>
              </a:xfrm>
              <a:prstGeom prst="rect">
                <a:avLst/>
              </a:prstGeom>
              <a:noFill/>
            </p:spPr>
            <p:txBody>
              <a:bodyPr wrap="square" rtlCol="0">
                <a:spAutoFit/>
              </a:bodyPr>
              <a:lstStyle/>
              <a:p>
                <a:pPr algn="ctr"/>
                <a:r>
                  <a:rPr lang="zh-CN" altLang="en-US" sz="2000" b="1" dirty="0">
                    <a:latin typeface="仿宋" panose="02010609060101010101" charset="-122"/>
                    <a:ea typeface="仿宋" panose="02010609060101010101" charset="-122"/>
                  </a:rPr>
                  <a:t>动画</a:t>
                </a:r>
              </a:p>
            </p:txBody>
          </p:sp>
        </p:grpSp>
        <p:grpSp>
          <p:nvGrpSpPr>
            <p:cNvPr id="119" name="组合 118"/>
            <p:cNvGrpSpPr/>
            <p:nvPr/>
          </p:nvGrpSpPr>
          <p:grpSpPr>
            <a:xfrm>
              <a:off x="3398086" y="4073428"/>
              <a:ext cx="656779" cy="681899"/>
              <a:chOff x="4187100" y="4156014"/>
              <a:chExt cx="798129" cy="802712"/>
            </a:xfrm>
          </p:grpSpPr>
          <p:sp>
            <p:nvSpPr>
              <p:cNvPr id="120" name="椭圆 119"/>
              <p:cNvSpPr/>
              <p:nvPr/>
            </p:nvSpPr>
            <p:spPr>
              <a:xfrm>
                <a:off x="4193229" y="4156014"/>
                <a:ext cx="792000" cy="792000"/>
              </a:xfrm>
              <a:prstGeom prst="ellipse">
                <a:avLst/>
              </a:prstGeom>
              <a:solidFill>
                <a:srgbClr val="008EC0"/>
              </a:solidFill>
              <a:ln>
                <a:solidFill>
                  <a:schemeClr val="bg1"/>
                </a:solidFill>
              </a:ln>
              <a:effectLst>
                <a:glow rad="114300">
                  <a:schemeClr val="accent3">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latin typeface="仿宋" panose="02010609060101010101" charset="-122"/>
                  <a:ea typeface="仿宋" panose="02010609060101010101" charset="-122"/>
                </a:endParaRPr>
              </a:p>
            </p:txBody>
          </p:sp>
          <p:sp>
            <p:nvSpPr>
              <p:cNvPr id="121" name="文本框 120"/>
              <p:cNvSpPr txBox="1"/>
              <p:nvPr/>
            </p:nvSpPr>
            <p:spPr>
              <a:xfrm>
                <a:off x="4187100" y="4249717"/>
                <a:ext cx="792000" cy="709009"/>
              </a:xfrm>
              <a:prstGeom prst="rect">
                <a:avLst/>
              </a:prstGeom>
              <a:noFill/>
            </p:spPr>
            <p:txBody>
              <a:bodyPr wrap="square" rtlCol="0">
                <a:spAutoFit/>
              </a:bodyPr>
              <a:lstStyle/>
              <a:p>
                <a:pPr algn="ctr"/>
                <a:r>
                  <a:rPr lang="zh-CN" altLang="en-US" sz="2000" b="1" dirty="0" smtClean="0">
                    <a:latin typeface="仿宋" panose="02010609060101010101" charset="-122"/>
                    <a:ea typeface="仿宋" panose="02010609060101010101" charset="-122"/>
                  </a:rPr>
                  <a:t>实验数据</a:t>
                </a:r>
              </a:p>
            </p:txBody>
          </p:sp>
        </p:grpSp>
        <p:grpSp>
          <p:nvGrpSpPr>
            <p:cNvPr id="122" name="组合 121"/>
            <p:cNvGrpSpPr/>
            <p:nvPr/>
          </p:nvGrpSpPr>
          <p:grpSpPr>
            <a:xfrm>
              <a:off x="2616046" y="4275215"/>
              <a:ext cx="656779" cy="672799"/>
              <a:chOff x="3275856" y="4516054"/>
              <a:chExt cx="792001" cy="792000"/>
            </a:xfrm>
          </p:grpSpPr>
          <p:sp>
            <p:nvSpPr>
              <p:cNvPr id="123" name="椭圆 122"/>
              <p:cNvSpPr/>
              <p:nvPr/>
            </p:nvSpPr>
            <p:spPr>
              <a:xfrm>
                <a:off x="3275856" y="4516054"/>
                <a:ext cx="792000" cy="792000"/>
              </a:xfrm>
              <a:prstGeom prst="ellipse">
                <a:avLst/>
              </a:prstGeom>
              <a:solidFill>
                <a:srgbClr val="008EC0"/>
              </a:solidFill>
              <a:ln>
                <a:solidFill>
                  <a:schemeClr val="bg1"/>
                </a:solidFill>
              </a:ln>
              <a:effectLst>
                <a:glow rad="114300">
                  <a:schemeClr val="accent3">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latin typeface="仿宋" panose="02010609060101010101" charset="-122"/>
                  <a:ea typeface="仿宋" panose="02010609060101010101" charset="-122"/>
                </a:endParaRPr>
              </a:p>
            </p:txBody>
          </p:sp>
          <p:sp>
            <p:nvSpPr>
              <p:cNvPr id="124" name="文本框 123"/>
              <p:cNvSpPr txBox="1"/>
              <p:nvPr/>
            </p:nvSpPr>
            <p:spPr>
              <a:xfrm>
                <a:off x="3275857" y="4742777"/>
                <a:ext cx="792000" cy="400745"/>
              </a:xfrm>
              <a:prstGeom prst="rect">
                <a:avLst/>
              </a:prstGeom>
              <a:noFill/>
            </p:spPr>
            <p:txBody>
              <a:bodyPr wrap="square" rtlCol="0">
                <a:spAutoFit/>
              </a:bodyPr>
              <a:lstStyle/>
              <a:p>
                <a:pPr algn="ctr"/>
                <a:r>
                  <a:rPr lang="zh-CN" altLang="en-US" sz="2000" b="1" dirty="0" smtClean="0">
                    <a:latin typeface="仿宋" panose="02010609060101010101" charset="-122"/>
                    <a:ea typeface="仿宋" panose="02010609060101010101" charset="-122"/>
                  </a:rPr>
                  <a:t>程序</a:t>
                </a:r>
              </a:p>
            </p:txBody>
          </p:sp>
        </p:grpSp>
        <p:grpSp>
          <p:nvGrpSpPr>
            <p:cNvPr id="125" name="组合 124"/>
            <p:cNvGrpSpPr/>
            <p:nvPr/>
          </p:nvGrpSpPr>
          <p:grpSpPr>
            <a:xfrm>
              <a:off x="1661873" y="4275213"/>
              <a:ext cx="656779" cy="690316"/>
              <a:chOff x="2349794" y="4268250"/>
              <a:chExt cx="792000" cy="812621"/>
            </a:xfrm>
          </p:grpSpPr>
          <p:sp>
            <p:nvSpPr>
              <p:cNvPr id="126" name="椭圆 125"/>
              <p:cNvSpPr/>
              <p:nvPr/>
            </p:nvSpPr>
            <p:spPr>
              <a:xfrm>
                <a:off x="2349794" y="4268250"/>
                <a:ext cx="792000" cy="792000"/>
              </a:xfrm>
              <a:prstGeom prst="ellipse">
                <a:avLst/>
              </a:prstGeom>
              <a:solidFill>
                <a:srgbClr val="00B050"/>
              </a:solidFill>
              <a:ln>
                <a:solidFill>
                  <a:schemeClr val="bg1"/>
                </a:solidFill>
              </a:ln>
              <a:effectLst>
                <a:glow rad="114300">
                  <a:schemeClr val="accent4">
                    <a:lumMod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latin typeface="仿宋" panose="02010609060101010101" charset="-122"/>
                  <a:ea typeface="仿宋" panose="02010609060101010101" charset="-122"/>
                </a:endParaRPr>
              </a:p>
            </p:txBody>
          </p:sp>
          <p:sp>
            <p:nvSpPr>
              <p:cNvPr id="127" name="文本框 126"/>
              <p:cNvSpPr txBox="1"/>
              <p:nvPr/>
            </p:nvSpPr>
            <p:spPr>
              <a:xfrm>
                <a:off x="2349794" y="4371862"/>
                <a:ext cx="792000" cy="709009"/>
              </a:xfrm>
              <a:prstGeom prst="rect">
                <a:avLst/>
              </a:prstGeom>
              <a:noFill/>
            </p:spPr>
            <p:txBody>
              <a:bodyPr wrap="square" rtlCol="0">
                <a:spAutoFit/>
              </a:bodyPr>
              <a:lstStyle/>
              <a:p>
                <a:pPr algn="ctr"/>
                <a:r>
                  <a:rPr lang="zh-CN" altLang="en-US" sz="2000" b="1" dirty="0" smtClean="0">
                    <a:latin typeface="仿宋" panose="02010609060101010101" charset="-122"/>
                    <a:ea typeface="仿宋" panose="02010609060101010101" charset="-122"/>
                  </a:rPr>
                  <a:t>术语概念</a:t>
                </a:r>
              </a:p>
            </p:txBody>
          </p:sp>
        </p:grpSp>
        <p:grpSp>
          <p:nvGrpSpPr>
            <p:cNvPr id="128" name="组合 127"/>
            <p:cNvGrpSpPr/>
            <p:nvPr/>
          </p:nvGrpSpPr>
          <p:grpSpPr>
            <a:xfrm>
              <a:off x="835195" y="4006063"/>
              <a:ext cx="656779" cy="705719"/>
              <a:chOff x="1391015" y="4011910"/>
              <a:chExt cx="804721" cy="830753"/>
            </a:xfrm>
          </p:grpSpPr>
          <p:sp>
            <p:nvSpPr>
              <p:cNvPr id="129" name="椭圆 128"/>
              <p:cNvSpPr/>
              <p:nvPr/>
            </p:nvSpPr>
            <p:spPr>
              <a:xfrm>
                <a:off x="1403736" y="4011910"/>
                <a:ext cx="792000" cy="792000"/>
              </a:xfrm>
              <a:prstGeom prst="ellipse">
                <a:avLst/>
              </a:prstGeom>
              <a:solidFill>
                <a:srgbClr val="00B050"/>
              </a:solidFill>
              <a:ln>
                <a:solidFill>
                  <a:schemeClr val="bg1"/>
                </a:solidFill>
              </a:ln>
              <a:effectLst>
                <a:glow rad="114300">
                  <a:schemeClr val="accent4">
                    <a:lumMod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latin typeface="仿宋" panose="02010609060101010101" charset="-122"/>
                  <a:ea typeface="仿宋" panose="02010609060101010101" charset="-122"/>
                </a:endParaRPr>
              </a:p>
            </p:txBody>
          </p:sp>
          <p:sp>
            <p:nvSpPr>
              <p:cNvPr id="130" name="文本框 129"/>
              <p:cNvSpPr txBox="1"/>
              <p:nvPr/>
            </p:nvSpPr>
            <p:spPr>
              <a:xfrm>
                <a:off x="1391015" y="4133654"/>
                <a:ext cx="792000" cy="709009"/>
              </a:xfrm>
              <a:prstGeom prst="rect">
                <a:avLst/>
              </a:prstGeom>
              <a:noFill/>
            </p:spPr>
            <p:txBody>
              <a:bodyPr wrap="square" rtlCol="0">
                <a:spAutoFit/>
              </a:bodyPr>
              <a:lstStyle/>
              <a:p>
                <a:pPr algn="ctr"/>
                <a:r>
                  <a:rPr lang="zh-CN" altLang="en-US" sz="2000" b="1" dirty="0" smtClean="0">
                    <a:latin typeface="仿宋" panose="02010609060101010101" charset="-122"/>
                    <a:ea typeface="仿宋" panose="02010609060101010101" charset="-122"/>
                  </a:rPr>
                  <a:t>外部链接</a:t>
                </a:r>
              </a:p>
            </p:txBody>
          </p:sp>
        </p:grpSp>
        <p:grpSp>
          <p:nvGrpSpPr>
            <p:cNvPr id="131" name="组合 130"/>
            <p:cNvGrpSpPr/>
            <p:nvPr/>
          </p:nvGrpSpPr>
          <p:grpSpPr>
            <a:xfrm>
              <a:off x="320768" y="3400404"/>
              <a:ext cx="656779" cy="672799"/>
              <a:chOff x="539552" y="3363838"/>
              <a:chExt cx="792000" cy="792000"/>
            </a:xfrm>
          </p:grpSpPr>
          <p:sp>
            <p:nvSpPr>
              <p:cNvPr id="132" name="椭圆 131"/>
              <p:cNvSpPr/>
              <p:nvPr/>
            </p:nvSpPr>
            <p:spPr>
              <a:xfrm>
                <a:off x="539552" y="3363838"/>
                <a:ext cx="792000" cy="792000"/>
              </a:xfrm>
              <a:prstGeom prst="ellipse">
                <a:avLst/>
              </a:prstGeom>
              <a:solidFill>
                <a:srgbClr val="7030A0"/>
              </a:solidFill>
              <a:ln>
                <a:solidFill>
                  <a:schemeClr val="bg1"/>
                </a:solidFill>
              </a:ln>
              <a:effectLst>
                <a:glow rad="1143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仿宋" panose="02010609060101010101" charset="-122"/>
                  <a:ea typeface="仿宋" panose="02010609060101010101" charset="-122"/>
                </a:endParaRPr>
              </a:p>
            </p:txBody>
          </p:sp>
          <p:sp>
            <p:nvSpPr>
              <p:cNvPr id="133" name="文本框 132"/>
              <p:cNvSpPr txBox="1"/>
              <p:nvPr/>
            </p:nvSpPr>
            <p:spPr>
              <a:xfrm>
                <a:off x="539552" y="3435846"/>
                <a:ext cx="792000" cy="709009"/>
              </a:xfrm>
              <a:prstGeom prst="rect">
                <a:avLst/>
              </a:prstGeom>
              <a:noFill/>
            </p:spPr>
            <p:txBody>
              <a:bodyPr wrap="square" rtlCol="0">
                <a:spAutoFit/>
              </a:bodyPr>
              <a:lstStyle/>
              <a:p>
                <a:pPr algn="ctr"/>
                <a:r>
                  <a:rPr lang="zh-CN" altLang="en-US" sz="2000" b="1" dirty="0" smtClean="0">
                    <a:solidFill>
                      <a:schemeClr val="bg1"/>
                    </a:solidFill>
                    <a:latin typeface="仿宋" panose="02010609060101010101" charset="-122"/>
                    <a:ea typeface="仿宋" panose="02010609060101010101" charset="-122"/>
                  </a:rPr>
                  <a:t>互动信息</a:t>
                </a:r>
              </a:p>
            </p:txBody>
          </p:sp>
        </p:grpSp>
        <p:grpSp>
          <p:nvGrpSpPr>
            <p:cNvPr id="134" name="组合 133"/>
            <p:cNvGrpSpPr/>
            <p:nvPr/>
          </p:nvGrpSpPr>
          <p:grpSpPr>
            <a:xfrm>
              <a:off x="179512" y="2587137"/>
              <a:ext cx="656779" cy="690316"/>
              <a:chOff x="323615" y="2499742"/>
              <a:chExt cx="792000" cy="812621"/>
            </a:xfrm>
          </p:grpSpPr>
          <p:sp>
            <p:nvSpPr>
              <p:cNvPr id="135" name="椭圆 134"/>
              <p:cNvSpPr/>
              <p:nvPr/>
            </p:nvSpPr>
            <p:spPr>
              <a:xfrm>
                <a:off x="323615" y="2499742"/>
                <a:ext cx="792000" cy="792000"/>
              </a:xfrm>
              <a:prstGeom prst="ellipse">
                <a:avLst/>
              </a:prstGeom>
              <a:solidFill>
                <a:srgbClr val="7030A0"/>
              </a:solidFill>
              <a:ln>
                <a:solidFill>
                  <a:schemeClr val="bg1"/>
                </a:solidFill>
              </a:ln>
              <a:effectLst>
                <a:glow rad="1143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仿宋" panose="02010609060101010101" charset="-122"/>
                  <a:ea typeface="仿宋" panose="02010609060101010101" charset="-122"/>
                </a:endParaRPr>
              </a:p>
            </p:txBody>
          </p:sp>
          <p:sp>
            <p:nvSpPr>
              <p:cNvPr id="136" name="文本框 135"/>
              <p:cNvSpPr txBox="1"/>
              <p:nvPr/>
            </p:nvSpPr>
            <p:spPr>
              <a:xfrm>
                <a:off x="323615" y="2603354"/>
                <a:ext cx="792000" cy="709009"/>
              </a:xfrm>
              <a:prstGeom prst="rect">
                <a:avLst/>
              </a:prstGeom>
              <a:noFill/>
            </p:spPr>
            <p:txBody>
              <a:bodyPr wrap="square" rtlCol="0">
                <a:spAutoFit/>
              </a:bodyPr>
              <a:lstStyle/>
              <a:p>
                <a:pPr algn="ctr"/>
                <a:r>
                  <a:rPr lang="zh-CN" altLang="en-US" sz="2000" b="1" dirty="0" smtClean="0">
                    <a:solidFill>
                      <a:schemeClr val="bg1"/>
                    </a:solidFill>
                    <a:latin typeface="仿宋" panose="02010609060101010101" charset="-122"/>
                    <a:ea typeface="仿宋" panose="02010609060101010101" charset="-122"/>
                  </a:rPr>
                  <a:t>交互操作</a:t>
                </a:r>
              </a:p>
            </p:txBody>
          </p:sp>
        </p:grpSp>
        <p:cxnSp>
          <p:nvCxnSpPr>
            <p:cNvPr id="137" name="直接箭头连接符 136"/>
            <p:cNvCxnSpPr/>
            <p:nvPr/>
          </p:nvCxnSpPr>
          <p:spPr>
            <a:xfrm flipH="1" flipV="1">
              <a:off x="2140119" y="1546903"/>
              <a:ext cx="178533" cy="768877"/>
            </a:xfrm>
            <a:prstGeom prst="straightConnector1">
              <a:avLst/>
            </a:prstGeom>
            <a:ln w="22225">
              <a:solidFill>
                <a:schemeClr val="accent5">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8" name="直接箭头连接符 137"/>
            <p:cNvCxnSpPr/>
            <p:nvPr/>
          </p:nvCxnSpPr>
          <p:spPr>
            <a:xfrm flipH="1" flipV="1">
              <a:off x="1448510" y="1731286"/>
              <a:ext cx="567443" cy="760855"/>
            </a:xfrm>
            <a:prstGeom prst="straightConnector1">
              <a:avLst/>
            </a:prstGeom>
            <a:ln w="22225">
              <a:solidFill>
                <a:schemeClr val="accent5">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9" name="直接箭头连接符 138"/>
            <p:cNvCxnSpPr/>
            <p:nvPr/>
          </p:nvCxnSpPr>
          <p:spPr>
            <a:xfrm flipV="1">
              <a:off x="2700770" y="1570146"/>
              <a:ext cx="197915" cy="686230"/>
            </a:xfrm>
            <a:prstGeom prst="straightConnector1">
              <a:avLst/>
            </a:prstGeom>
            <a:ln w="22225">
              <a:solidFill>
                <a:schemeClr val="accent5">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0" name="直接箭头连接符 139"/>
            <p:cNvCxnSpPr/>
            <p:nvPr/>
          </p:nvCxnSpPr>
          <p:spPr>
            <a:xfrm flipV="1">
              <a:off x="2932134" y="1750309"/>
              <a:ext cx="580032" cy="710768"/>
            </a:xfrm>
            <a:prstGeom prst="straightConnector1">
              <a:avLst/>
            </a:prstGeom>
            <a:ln w="22225">
              <a:solidFill>
                <a:schemeClr val="accent5">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1" name="直接箭头连接符 140"/>
            <p:cNvCxnSpPr/>
            <p:nvPr/>
          </p:nvCxnSpPr>
          <p:spPr>
            <a:xfrm flipV="1">
              <a:off x="3021762" y="2334696"/>
              <a:ext cx="934727" cy="413272"/>
            </a:xfrm>
            <a:prstGeom prst="straightConnector1">
              <a:avLst/>
            </a:prstGeom>
            <a:ln w="22225">
              <a:solidFill>
                <a:schemeClr val="accent5">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2" name="直接箭头连接符 141"/>
            <p:cNvCxnSpPr>
              <a:endCxn id="114" idx="2"/>
            </p:cNvCxnSpPr>
            <p:nvPr/>
          </p:nvCxnSpPr>
          <p:spPr>
            <a:xfrm flipV="1">
              <a:off x="3095107" y="2923537"/>
              <a:ext cx="1036210" cy="37049"/>
            </a:xfrm>
            <a:prstGeom prst="straightConnector1">
              <a:avLst/>
            </a:prstGeom>
            <a:ln w="22225">
              <a:solidFill>
                <a:schemeClr val="accent5">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3" name="直接箭头连接符 142"/>
            <p:cNvCxnSpPr/>
            <p:nvPr/>
          </p:nvCxnSpPr>
          <p:spPr>
            <a:xfrm>
              <a:off x="2941388" y="3239515"/>
              <a:ext cx="1005623" cy="319604"/>
            </a:xfrm>
            <a:prstGeom prst="straightConnector1">
              <a:avLst/>
            </a:prstGeom>
            <a:ln w="22225">
              <a:solidFill>
                <a:schemeClr val="accent5">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4" name="直接箭头连接符 143"/>
            <p:cNvCxnSpPr/>
            <p:nvPr/>
          </p:nvCxnSpPr>
          <p:spPr>
            <a:xfrm>
              <a:off x="2799728" y="3388240"/>
              <a:ext cx="813484" cy="712631"/>
            </a:xfrm>
            <a:prstGeom prst="straightConnector1">
              <a:avLst/>
            </a:prstGeom>
            <a:ln w="22225">
              <a:solidFill>
                <a:schemeClr val="accent5">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5" name="直接箭头连接符 144"/>
            <p:cNvCxnSpPr/>
            <p:nvPr/>
          </p:nvCxnSpPr>
          <p:spPr>
            <a:xfrm>
              <a:off x="2612846" y="3471516"/>
              <a:ext cx="283225" cy="866041"/>
            </a:xfrm>
            <a:prstGeom prst="straightConnector1">
              <a:avLst/>
            </a:prstGeom>
            <a:ln w="22225">
              <a:solidFill>
                <a:schemeClr val="accent5">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6" name="直接箭头连接符 145"/>
            <p:cNvCxnSpPr/>
            <p:nvPr/>
          </p:nvCxnSpPr>
          <p:spPr>
            <a:xfrm flipH="1">
              <a:off x="2134007" y="3461946"/>
              <a:ext cx="164270" cy="836627"/>
            </a:xfrm>
            <a:prstGeom prst="straightConnector1">
              <a:avLst/>
            </a:prstGeom>
            <a:ln w="22225">
              <a:solidFill>
                <a:schemeClr val="accent5">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7" name="直接箭头连接符 146"/>
            <p:cNvCxnSpPr/>
            <p:nvPr/>
          </p:nvCxnSpPr>
          <p:spPr>
            <a:xfrm flipH="1">
              <a:off x="1380986" y="3290031"/>
              <a:ext cx="655513" cy="754713"/>
            </a:xfrm>
            <a:prstGeom prst="straightConnector1">
              <a:avLst/>
            </a:prstGeom>
            <a:ln w="22225">
              <a:solidFill>
                <a:schemeClr val="accent5">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8" name="直接箭头连接符 147"/>
            <p:cNvCxnSpPr/>
            <p:nvPr/>
          </p:nvCxnSpPr>
          <p:spPr>
            <a:xfrm flipH="1">
              <a:off x="1055570" y="3171919"/>
              <a:ext cx="838674" cy="387201"/>
            </a:xfrm>
            <a:prstGeom prst="straightConnector1">
              <a:avLst/>
            </a:prstGeom>
            <a:ln w="22225">
              <a:solidFill>
                <a:schemeClr val="accent5">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9" name="直接箭头连接符 148"/>
            <p:cNvCxnSpPr/>
            <p:nvPr/>
          </p:nvCxnSpPr>
          <p:spPr>
            <a:xfrm flipH="1">
              <a:off x="897032" y="2942061"/>
              <a:ext cx="884574" cy="72885"/>
            </a:xfrm>
            <a:prstGeom prst="straightConnector1">
              <a:avLst/>
            </a:prstGeom>
            <a:ln w="22225">
              <a:solidFill>
                <a:schemeClr val="accent5">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50" name="直接箭头连接符 149"/>
            <p:cNvCxnSpPr/>
            <p:nvPr/>
          </p:nvCxnSpPr>
          <p:spPr>
            <a:xfrm flipH="1" flipV="1">
              <a:off x="972775" y="2319901"/>
              <a:ext cx="864714" cy="355255"/>
            </a:xfrm>
            <a:prstGeom prst="straightConnector1">
              <a:avLst/>
            </a:prstGeom>
            <a:ln w="22225">
              <a:solidFill>
                <a:schemeClr val="accent5">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grpSp>
          <p:nvGrpSpPr>
            <p:cNvPr id="151" name="组合 150"/>
            <p:cNvGrpSpPr/>
            <p:nvPr/>
          </p:nvGrpSpPr>
          <p:grpSpPr>
            <a:xfrm>
              <a:off x="1942657" y="1831135"/>
              <a:ext cx="724663" cy="693022"/>
              <a:chOff x="2329761" y="1684475"/>
              <a:chExt cx="794419" cy="741642"/>
            </a:xfrm>
          </p:grpSpPr>
          <p:sp>
            <p:nvSpPr>
              <p:cNvPr id="152" name="椭圆 151"/>
              <p:cNvSpPr/>
              <p:nvPr/>
            </p:nvSpPr>
            <p:spPr>
              <a:xfrm>
                <a:off x="2342831" y="1684475"/>
                <a:ext cx="741642" cy="741642"/>
              </a:xfrm>
              <a:prstGeom prst="ellipse">
                <a:avLst/>
              </a:prstGeom>
              <a:solidFill>
                <a:schemeClr val="bg1"/>
              </a:solidFill>
              <a:ln w="50800">
                <a:solidFill>
                  <a:srgbClr val="E68E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仿宋" panose="02010609060101010101" charset="-122"/>
                  <a:ea typeface="仿宋" panose="02010609060101010101" charset="-122"/>
                </a:endParaRPr>
              </a:p>
            </p:txBody>
          </p:sp>
          <p:sp>
            <p:nvSpPr>
              <p:cNvPr id="153" name="文本框 152"/>
              <p:cNvSpPr txBox="1"/>
              <p:nvPr/>
            </p:nvSpPr>
            <p:spPr>
              <a:xfrm>
                <a:off x="2329761" y="1791670"/>
                <a:ext cx="794419" cy="420749"/>
              </a:xfrm>
              <a:prstGeom prst="rect">
                <a:avLst/>
              </a:prstGeom>
              <a:noFill/>
            </p:spPr>
            <p:txBody>
              <a:bodyPr wrap="square" rtlCol="0">
                <a:spAutoFit/>
              </a:bodyPr>
              <a:lstStyle/>
              <a:p>
                <a:pPr algn="ctr"/>
                <a:r>
                  <a:rPr lang="zh-CN" altLang="en-US" b="1" dirty="0" smtClean="0">
                    <a:latin typeface="仿宋" panose="02010609060101010101" charset="-122"/>
                    <a:ea typeface="仿宋" panose="02010609060101010101" charset="-122"/>
                  </a:rPr>
                  <a:t>碎片化内容</a:t>
                </a:r>
              </a:p>
            </p:txBody>
          </p:sp>
        </p:grpSp>
        <p:grpSp>
          <p:nvGrpSpPr>
            <p:cNvPr id="154" name="组合 153"/>
            <p:cNvGrpSpPr/>
            <p:nvPr/>
          </p:nvGrpSpPr>
          <p:grpSpPr>
            <a:xfrm>
              <a:off x="1357390" y="2717904"/>
              <a:ext cx="709858" cy="693022"/>
              <a:chOff x="1688157" y="2633457"/>
              <a:chExt cx="778188" cy="741642"/>
            </a:xfrm>
          </p:grpSpPr>
          <p:sp>
            <p:nvSpPr>
              <p:cNvPr id="155" name="椭圆 154"/>
              <p:cNvSpPr/>
              <p:nvPr/>
            </p:nvSpPr>
            <p:spPr>
              <a:xfrm>
                <a:off x="1706430" y="2633457"/>
                <a:ext cx="741642" cy="741642"/>
              </a:xfrm>
              <a:prstGeom prst="ellipse">
                <a:avLst/>
              </a:prstGeom>
              <a:solidFill>
                <a:schemeClr val="bg1"/>
              </a:solid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仿宋" panose="02010609060101010101" charset="-122"/>
                  <a:ea typeface="仿宋" panose="02010609060101010101" charset="-122"/>
                </a:endParaRPr>
              </a:p>
            </p:txBody>
          </p:sp>
          <p:sp>
            <p:nvSpPr>
              <p:cNvPr id="156" name="文本框 155"/>
              <p:cNvSpPr txBox="1"/>
              <p:nvPr/>
            </p:nvSpPr>
            <p:spPr>
              <a:xfrm>
                <a:off x="1688157" y="2742668"/>
                <a:ext cx="778188" cy="588506"/>
              </a:xfrm>
              <a:prstGeom prst="rect">
                <a:avLst/>
              </a:prstGeom>
              <a:noFill/>
            </p:spPr>
            <p:txBody>
              <a:bodyPr wrap="square" rtlCol="0">
                <a:spAutoFit/>
              </a:bodyPr>
              <a:lstStyle/>
              <a:p>
                <a:pPr algn="ctr"/>
                <a:r>
                  <a:rPr lang="zh-CN" altLang="en-US" b="1" dirty="0" smtClean="0">
                    <a:latin typeface="仿宋" panose="02010609060101010101" charset="-122"/>
                    <a:ea typeface="仿宋" panose="02010609060101010101" charset="-122"/>
                  </a:rPr>
                  <a:t>人的</a:t>
                </a:r>
                <a:endParaRPr lang="en-US" altLang="zh-CN" b="1" dirty="0" smtClean="0">
                  <a:latin typeface="仿宋" panose="02010609060101010101" charset="-122"/>
                  <a:ea typeface="仿宋" panose="02010609060101010101" charset="-122"/>
                </a:endParaRPr>
              </a:p>
              <a:p>
                <a:pPr algn="ctr"/>
                <a:r>
                  <a:rPr lang="zh-CN" altLang="en-US" b="1" dirty="0" smtClean="0">
                    <a:latin typeface="仿宋" panose="02010609060101010101" charset="-122"/>
                    <a:ea typeface="仿宋" panose="02010609060101010101" charset="-122"/>
                  </a:rPr>
                  <a:t>网络</a:t>
                </a:r>
                <a:endParaRPr lang="zh-CN" altLang="en-US" b="1" dirty="0">
                  <a:latin typeface="仿宋" panose="02010609060101010101" charset="-122"/>
                  <a:ea typeface="仿宋" panose="02010609060101010101" charset="-122"/>
                </a:endParaRPr>
              </a:p>
            </p:txBody>
          </p:sp>
        </p:grpSp>
        <p:grpSp>
          <p:nvGrpSpPr>
            <p:cNvPr id="157" name="组合 156"/>
            <p:cNvGrpSpPr/>
            <p:nvPr/>
          </p:nvGrpSpPr>
          <p:grpSpPr>
            <a:xfrm>
              <a:off x="2563038" y="3172354"/>
              <a:ext cx="709858" cy="693022"/>
              <a:chOff x="3009860" y="3119789"/>
              <a:chExt cx="778188" cy="741642"/>
            </a:xfrm>
          </p:grpSpPr>
          <p:sp>
            <p:nvSpPr>
              <p:cNvPr id="158" name="椭圆 157"/>
              <p:cNvSpPr/>
              <p:nvPr/>
            </p:nvSpPr>
            <p:spPr>
              <a:xfrm>
                <a:off x="3046399" y="3119789"/>
                <a:ext cx="741642" cy="741642"/>
              </a:xfrm>
              <a:prstGeom prst="ellipse">
                <a:avLst/>
              </a:prstGeom>
              <a:solidFill>
                <a:schemeClr val="bg1"/>
              </a:solid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仿宋" panose="02010609060101010101" charset="-122"/>
                  <a:ea typeface="仿宋" panose="02010609060101010101" charset="-122"/>
                </a:endParaRPr>
              </a:p>
            </p:txBody>
          </p:sp>
          <p:sp>
            <p:nvSpPr>
              <p:cNvPr id="159" name="文本框 158"/>
              <p:cNvSpPr txBox="1"/>
              <p:nvPr/>
            </p:nvSpPr>
            <p:spPr>
              <a:xfrm>
                <a:off x="3009860" y="3245685"/>
                <a:ext cx="778188" cy="537774"/>
              </a:xfrm>
              <a:prstGeom prst="rect">
                <a:avLst/>
              </a:prstGeom>
              <a:noFill/>
            </p:spPr>
            <p:txBody>
              <a:bodyPr wrap="square" rtlCol="0">
                <a:spAutoFit/>
              </a:bodyPr>
              <a:lstStyle/>
              <a:p>
                <a:pPr algn="ctr"/>
                <a:r>
                  <a:rPr lang="zh-CN" b="1" dirty="0" smtClean="0">
                    <a:latin typeface="仿宋" panose="02010609060101010101" charset="-122"/>
                    <a:ea typeface="仿宋" panose="02010609060101010101" charset="-122"/>
                  </a:rPr>
                  <a:t>增强的内容</a:t>
                </a:r>
                <a:endParaRPr lang="zh-CN" b="1" dirty="0">
                  <a:latin typeface="仿宋" panose="02010609060101010101" charset="-122"/>
                  <a:ea typeface="仿宋" panose="02010609060101010101" charset="-122"/>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2543810" y="836295"/>
            <a:ext cx="6336030" cy="6021070"/>
            <a:chOff x="4006" y="1317"/>
            <a:chExt cx="9978" cy="9482"/>
          </a:xfrm>
        </p:grpSpPr>
        <p:sp>
          <p:nvSpPr>
            <p:cNvPr id="5" name="矩形 4"/>
            <p:cNvSpPr/>
            <p:nvPr/>
          </p:nvSpPr>
          <p:spPr>
            <a:xfrm>
              <a:off x="4006" y="1317"/>
              <a:ext cx="9979" cy="948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8" name="矩形标注 7"/>
            <p:cNvSpPr/>
            <p:nvPr/>
          </p:nvSpPr>
          <p:spPr>
            <a:xfrm>
              <a:off x="10788" y="1922"/>
              <a:ext cx="2606" cy="1159"/>
            </a:xfrm>
            <a:prstGeom prst="wedgeRectCallout">
              <a:avLst>
                <a:gd name="adj1" fmla="val -45650"/>
                <a:gd name="adj2" fmla="val 80613"/>
              </a:avLst>
            </a:prstGeom>
            <a:ln>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000" b="1" dirty="0">
                  <a:solidFill>
                    <a:srgbClr val="C00000"/>
                  </a:solidFill>
                  <a:latin typeface="仿宋" panose="02010609060101010101" charset="-122"/>
                  <a:ea typeface="仿宋" panose="02010609060101010101" charset="-122"/>
                </a:rPr>
                <a:t>流式展示的正文内容</a:t>
              </a:r>
            </a:p>
          </p:txBody>
        </p:sp>
      </p:grpSp>
      <p:grpSp>
        <p:nvGrpSpPr>
          <p:cNvPr id="16" name="组合 15"/>
          <p:cNvGrpSpPr/>
          <p:nvPr/>
        </p:nvGrpSpPr>
        <p:grpSpPr>
          <a:xfrm>
            <a:off x="8248015" y="641985"/>
            <a:ext cx="3848100" cy="6215380"/>
            <a:chOff x="12989" y="1011"/>
            <a:chExt cx="6060" cy="9788"/>
          </a:xfrm>
        </p:grpSpPr>
        <p:sp>
          <p:nvSpPr>
            <p:cNvPr id="6" name="矩形 5"/>
            <p:cNvSpPr/>
            <p:nvPr/>
          </p:nvSpPr>
          <p:spPr>
            <a:xfrm>
              <a:off x="15043" y="1011"/>
              <a:ext cx="4006" cy="978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9" name="矩形标注 8"/>
            <p:cNvSpPr/>
            <p:nvPr/>
          </p:nvSpPr>
          <p:spPr>
            <a:xfrm>
              <a:off x="12989" y="5288"/>
              <a:ext cx="2761" cy="717"/>
            </a:xfrm>
            <a:prstGeom prst="wedgeRectCallout">
              <a:avLst>
                <a:gd name="adj1" fmla="val 62955"/>
                <a:gd name="adj2" fmla="val 30799"/>
              </a:avLst>
            </a:prstGeom>
            <a:ln>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000" b="1" dirty="0">
                  <a:solidFill>
                    <a:srgbClr val="C00000"/>
                  </a:solidFill>
                  <a:latin typeface="仿宋" panose="02010609060101010101" charset="-122"/>
                  <a:ea typeface="仿宋" panose="02010609060101010101" charset="-122"/>
                </a:rPr>
                <a:t>参考引证文献</a:t>
              </a:r>
            </a:p>
          </p:txBody>
        </p:sp>
      </p:grpSp>
      <p:grpSp>
        <p:nvGrpSpPr>
          <p:cNvPr id="2" name="组合 1"/>
          <p:cNvGrpSpPr/>
          <p:nvPr/>
        </p:nvGrpSpPr>
        <p:grpSpPr>
          <a:xfrm>
            <a:off x="29845" y="330200"/>
            <a:ext cx="3185795" cy="3482340"/>
            <a:chOff x="47" y="520"/>
            <a:chExt cx="5017" cy="5484"/>
          </a:xfrm>
        </p:grpSpPr>
        <p:sp>
          <p:nvSpPr>
            <p:cNvPr id="7" name="矩形标注 6"/>
            <p:cNvSpPr/>
            <p:nvPr/>
          </p:nvSpPr>
          <p:spPr>
            <a:xfrm>
              <a:off x="3098" y="520"/>
              <a:ext cx="1966" cy="629"/>
            </a:xfrm>
            <a:prstGeom prst="wedgeRectCallout">
              <a:avLst>
                <a:gd name="adj1" fmla="val -67909"/>
                <a:gd name="adj2" fmla="val 47754"/>
              </a:avLst>
            </a:prstGeom>
            <a:ln>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000" b="1" dirty="0">
                  <a:solidFill>
                    <a:srgbClr val="C00000"/>
                  </a:solidFill>
                  <a:latin typeface="仿宋" panose="02010609060101010101" charset="-122"/>
                  <a:ea typeface="仿宋" panose="02010609060101010101" charset="-122"/>
                </a:rPr>
                <a:t>大纲目录</a:t>
              </a:r>
            </a:p>
          </p:txBody>
        </p:sp>
        <p:sp>
          <p:nvSpPr>
            <p:cNvPr id="10" name="矩形 9"/>
            <p:cNvSpPr/>
            <p:nvPr/>
          </p:nvSpPr>
          <p:spPr>
            <a:xfrm>
              <a:off x="47" y="864"/>
              <a:ext cx="2749" cy="514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grpSp>
        <p:nvGrpSpPr>
          <p:cNvPr id="17" name="组合 16"/>
          <p:cNvGrpSpPr/>
          <p:nvPr/>
        </p:nvGrpSpPr>
        <p:grpSpPr>
          <a:xfrm>
            <a:off x="5300980" y="857250"/>
            <a:ext cx="6555105" cy="5123815"/>
            <a:chOff x="8348" y="1350"/>
            <a:chExt cx="10323" cy="8069"/>
          </a:xfrm>
        </p:grpSpPr>
        <p:sp>
          <p:nvSpPr>
            <p:cNvPr id="14" name="矩形 13"/>
            <p:cNvSpPr/>
            <p:nvPr/>
          </p:nvSpPr>
          <p:spPr>
            <a:xfrm>
              <a:off x="9224" y="9117"/>
              <a:ext cx="454" cy="30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5" name="矩形 14"/>
            <p:cNvSpPr/>
            <p:nvPr/>
          </p:nvSpPr>
          <p:spPr>
            <a:xfrm>
              <a:off x="15219" y="1350"/>
              <a:ext cx="3453" cy="57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40" name="矩形标注 39"/>
            <p:cNvSpPr/>
            <p:nvPr/>
          </p:nvSpPr>
          <p:spPr>
            <a:xfrm>
              <a:off x="8348" y="5143"/>
              <a:ext cx="3440" cy="1006"/>
            </a:xfrm>
            <a:prstGeom prst="wedgeRectCallout">
              <a:avLst>
                <a:gd name="adj1" fmla="val 59120"/>
                <a:gd name="adj2" fmla="val 29343"/>
              </a:avLst>
            </a:prstGeom>
            <a:ln>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000" b="1" dirty="0">
                  <a:solidFill>
                    <a:srgbClr val="C00000"/>
                  </a:solidFill>
                  <a:latin typeface="仿宋" panose="02010609060101010101" charset="-122"/>
                  <a:ea typeface="仿宋" panose="02010609060101010101" charset="-122"/>
                </a:rPr>
                <a:t>引用文献自动关联并加跳转链接</a:t>
              </a:r>
            </a:p>
          </p:txBody>
        </p:sp>
        <p:cxnSp>
          <p:nvCxnSpPr>
            <p:cNvPr id="4" name="直接箭头连接符 3"/>
            <p:cNvCxnSpPr>
              <a:stCxn id="14" idx="3"/>
              <a:endCxn id="15" idx="1"/>
            </p:cNvCxnSpPr>
            <p:nvPr/>
          </p:nvCxnSpPr>
          <p:spPr>
            <a:xfrm flipV="1">
              <a:off x="9678" y="1636"/>
              <a:ext cx="5541" cy="7632"/>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grpSp>
      <p:pic>
        <p:nvPicPr>
          <p:cNvPr id="19" name="图片 18"/>
          <p:cNvPicPr>
            <a:picLocks noChangeAspect="1"/>
          </p:cNvPicPr>
          <p:nvPr/>
        </p:nvPicPr>
        <p:blipFill>
          <a:blip r:embed="rId3"/>
          <a:stretch>
            <a:fillRect/>
          </a:stretch>
        </p:blipFill>
        <p:spPr>
          <a:xfrm>
            <a:off x="2528824" y="573624"/>
            <a:ext cx="6367360" cy="6284667"/>
          </a:xfrm>
          <a:prstGeom prst="rect">
            <a:avLst/>
          </a:prstGeom>
        </p:spPr>
      </p:pic>
      <p:grpSp>
        <p:nvGrpSpPr>
          <p:cNvPr id="23" name="组合 22"/>
          <p:cNvGrpSpPr/>
          <p:nvPr/>
        </p:nvGrpSpPr>
        <p:grpSpPr>
          <a:xfrm>
            <a:off x="29845" y="2458085"/>
            <a:ext cx="8213725" cy="3880485"/>
            <a:chOff x="47" y="3871"/>
            <a:chExt cx="12935" cy="6111"/>
          </a:xfrm>
        </p:grpSpPr>
        <p:sp>
          <p:nvSpPr>
            <p:cNvPr id="18" name="矩形 17"/>
            <p:cNvSpPr/>
            <p:nvPr/>
          </p:nvSpPr>
          <p:spPr>
            <a:xfrm>
              <a:off x="47" y="6170"/>
              <a:ext cx="2743" cy="2836"/>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sp>
          <p:nvSpPr>
            <p:cNvPr id="20" name="矩形标注 19"/>
            <p:cNvSpPr/>
            <p:nvPr/>
          </p:nvSpPr>
          <p:spPr>
            <a:xfrm>
              <a:off x="3098" y="8554"/>
              <a:ext cx="4446" cy="1428"/>
            </a:xfrm>
            <a:prstGeom prst="wedgeRectCallout">
              <a:avLst>
                <a:gd name="adj1" fmla="val -57640"/>
                <a:gd name="adj2" fmla="val -24460"/>
              </a:avLst>
            </a:prstGeom>
            <a:ln>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000" b="1" dirty="0">
                  <a:solidFill>
                    <a:srgbClr val="C00000"/>
                  </a:solidFill>
                  <a:latin typeface="仿宋" panose="02010609060101010101" charset="-122"/>
                  <a:ea typeface="仿宋" panose="02010609060101010101" charset="-122"/>
                </a:rPr>
                <a:t>碎片化的图表内容单元可添加链接直接定位</a:t>
              </a:r>
            </a:p>
          </p:txBody>
        </p:sp>
        <p:sp>
          <p:nvSpPr>
            <p:cNvPr id="21" name="矩形 20"/>
            <p:cNvSpPr/>
            <p:nvPr/>
          </p:nvSpPr>
          <p:spPr>
            <a:xfrm>
              <a:off x="4938" y="3871"/>
              <a:ext cx="8044" cy="440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cxnSp>
          <p:nvCxnSpPr>
            <p:cNvPr id="22" name="直接箭头连接符 21"/>
            <p:cNvCxnSpPr>
              <a:stCxn id="21" idx="1"/>
              <a:endCxn id="18" idx="3"/>
            </p:cNvCxnSpPr>
            <p:nvPr/>
          </p:nvCxnSpPr>
          <p:spPr>
            <a:xfrm flipH="1">
              <a:off x="2790" y="6072"/>
              <a:ext cx="2148" cy="1516"/>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grpSp>
      <p:sp>
        <p:nvSpPr>
          <p:cNvPr id="58" name="矩形 57"/>
          <p:cNvSpPr/>
          <p:nvPr/>
        </p:nvSpPr>
        <p:spPr>
          <a:xfrm>
            <a:off x="1523425" y="2625028"/>
            <a:ext cx="9145272" cy="1920213"/>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indent="0" algn="ctr">
              <a:lnSpc>
                <a:spcPct val="150000"/>
              </a:lnSpc>
              <a:buClr>
                <a:srgbClr val="0070C0"/>
              </a:buClr>
              <a:buFont typeface="Wingdings" panose="05000000000000000000" pitchFamily="2" charset="2"/>
              <a:buNone/>
            </a:pPr>
            <a:r>
              <a:rPr lang="en-US" altLang="zh-CN" sz="2400" b="1" dirty="0">
                <a:solidFill>
                  <a:srgbClr val="FFFFFF"/>
                </a:solidFill>
                <a:latin typeface="仿宋" panose="02010609060101010101" charset="-122"/>
                <a:ea typeface="仿宋" panose="02010609060101010101" charset="-122"/>
                <a:sym typeface="+mn-ea"/>
              </a:rPr>
              <a:t>* </a:t>
            </a:r>
            <a:r>
              <a:rPr lang="zh-CN" altLang="en-US" sz="2400" b="1" dirty="0">
                <a:solidFill>
                  <a:srgbClr val="FFFFFF"/>
                </a:solidFill>
                <a:latin typeface="仿宋" panose="02010609060101010101" charset="-122"/>
                <a:ea typeface="仿宋" panose="02010609060101010101" charset="-122"/>
                <a:sym typeface="+mn-ea"/>
              </a:rPr>
              <a:t>通过内容知识点框架 对文献的 碎片化内容单元 进行导航和链接，可实现 内容单元之间的自由跳转，节省阅读时间。</a:t>
            </a:r>
            <a:endParaRPr lang="zh-CN" altLang="en-US" sz="2400" b="1" dirty="0">
              <a:solidFill>
                <a:prstClr val="white"/>
              </a:solidFill>
              <a:latin typeface="仿宋" panose="02010609060101010101" charset="-122"/>
              <a:ea typeface="仿宋"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wipe(left)">
                                      <p:cBhvr>
                                        <p:cTn id="3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4597"/>
            <a:ext cx="12267856" cy="6853403"/>
          </a:xfrm>
          <a:prstGeom prst="rect">
            <a:avLst/>
          </a:prstGeom>
        </p:spPr>
      </p:pic>
      <p:grpSp>
        <p:nvGrpSpPr>
          <p:cNvPr id="2" name="组合 1"/>
          <p:cNvGrpSpPr/>
          <p:nvPr/>
        </p:nvGrpSpPr>
        <p:grpSpPr>
          <a:xfrm>
            <a:off x="0" y="3653155"/>
            <a:ext cx="5520055" cy="1654810"/>
            <a:chOff x="0" y="5753"/>
            <a:chExt cx="8693" cy="2606"/>
          </a:xfrm>
        </p:grpSpPr>
        <p:sp>
          <p:nvSpPr>
            <p:cNvPr id="8" name="右箭头 7"/>
            <p:cNvSpPr/>
            <p:nvPr/>
          </p:nvSpPr>
          <p:spPr>
            <a:xfrm>
              <a:off x="0" y="6081"/>
              <a:ext cx="4913" cy="2279"/>
            </a:xfrm>
            <a:prstGeom prst="rightArrow">
              <a:avLst/>
            </a:prstGeom>
            <a:ln w="28575" cmpd="sng">
              <a:solidFill>
                <a:srgbClr val="0070C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000" b="1" dirty="0">
                  <a:solidFill>
                    <a:srgbClr val="C00000"/>
                  </a:solidFill>
                  <a:latin typeface="仿宋" panose="02010609060101010101" charset="-122"/>
                  <a:ea typeface="仿宋" panose="02010609060101010101" charset="-122"/>
                </a:rPr>
                <a:t>增强内容一：</a:t>
              </a:r>
              <a:r>
                <a:rPr lang="zh-CN" altLang="en-US" sz="2000" b="1" dirty="0">
                  <a:solidFill>
                    <a:prstClr val="black"/>
                  </a:solidFill>
                  <a:latin typeface="仿宋" panose="02010609060101010101" charset="-122"/>
                  <a:ea typeface="仿宋" panose="02010609060101010101" charset="-122"/>
                </a:rPr>
                <a:t>提供高清大图浏览下载</a:t>
              </a:r>
            </a:p>
          </p:txBody>
        </p:sp>
        <p:sp>
          <p:nvSpPr>
            <p:cNvPr id="7" name="矩形 6"/>
            <p:cNvSpPr/>
            <p:nvPr/>
          </p:nvSpPr>
          <p:spPr>
            <a:xfrm>
              <a:off x="4913" y="5753"/>
              <a:ext cx="3780" cy="2570"/>
            </a:xfrm>
            <a:prstGeom prst="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grpSp>
        <p:nvGrpSpPr>
          <p:cNvPr id="17" name="组合 16"/>
          <p:cNvGrpSpPr/>
          <p:nvPr/>
        </p:nvGrpSpPr>
        <p:grpSpPr>
          <a:xfrm>
            <a:off x="390036" y="1755007"/>
            <a:ext cx="2340000" cy="607751"/>
            <a:chOff x="1531993" y="1839835"/>
            <a:chExt cx="2340000" cy="607751"/>
          </a:xfrm>
          <a:solidFill>
            <a:srgbClr val="0070C0"/>
          </a:solidFill>
        </p:grpSpPr>
        <p:sp>
          <p:nvSpPr>
            <p:cNvPr id="45" name="Chevron 44"/>
            <p:cNvSpPr/>
            <p:nvPr/>
          </p:nvSpPr>
          <p:spPr>
            <a:xfrm>
              <a:off x="1531993" y="1839835"/>
              <a:ext cx="2340000" cy="607751"/>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仿宋" panose="02010609060101010101" charset="-122"/>
                <a:ea typeface="仿宋" panose="02010609060101010101" charset="-122"/>
              </a:endParaRPr>
            </a:p>
          </p:txBody>
        </p:sp>
        <p:sp>
          <p:nvSpPr>
            <p:cNvPr id="83" name="文本框 82"/>
            <p:cNvSpPr txBox="1"/>
            <p:nvPr/>
          </p:nvSpPr>
          <p:spPr>
            <a:xfrm>
              <a:off x="1997318" y="1912878"/>
              <a:ext cx="1469809" cy="460375"/>
            </a:xfrm>
            <a:prstGeom prst="rect">
              <a:avLst/>
            </a:prstGeom>
            <a:noFill/>
          </p:spPr>
          <p:txBody>
            <a:bodyPr wrap="square" rtlCol="0">
              <a:spAutoFit/>
            </a:bodyPr>
            <a:lstStyle/>
            <a:p>
              <a:r>
                <a:rPr lang="zh-CN" altLang="en-US" sz="2400" b="1" dirty="0" smtClean="0">
                  <a:solidFill>
                    <a:schemeClr val="bg1"/>
                  </a:solidFill>
                  <a:latin typeface="仿宋" panose="02010609060101010101" charset="-122"/>
                  <a:ea typeface="仿宋" panose="02010609060101010101" charset="-122"/>
                </a:rPr>
                <a:t>增强出版</a:t>
              </a:r>
            </a:p>
          </p:txBody>
        </p:sp>
      </p:grpSp>
      <p:grpSp>
        <p:nvGrpSpPr>
          <p:cNvPr id="5" name="组合 4"/>
          <p:cNvGrpSpPr/>
          <p:nvPr/>
        </p:nvGrpSpPr>
        <p:grpSpPr>
          <a:xfrm>
            <a:off x="5711825" y="3653155"/>
            <a:ext cx="5337810" cy="1631950"/>
            <a:chOff x="8995" y="5790"/>
            <a:chExt cx="8406" cy="2570"/>
          </a:xfrm>
        </p:grpSpPr>
        <p:sp>
          <p:nvSpPr>
            <p:cNvPr id="11" name="矩形 10"/>
            <p:cNvSpPr/>
            <p:nvPr/>
          </p:nvSpPr>
          <p:spPr>
            <a:xfrm>
              <a:off x="8995" y="5790"/>
              <a:ext cx="3780" cy="2570"/>
            </a:xfrm>
            <a:prstGeom prst="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2" name="左箭头 11"/>
            <p:cNvSpPr/>
            <p:nvPr/>
          </p:nvSpPr>
          <p:spPr>
            <a:xfrm>
              <a:off x="12865" y="6081"/>
              <a:ext cx="4536" cy="2141"/>
            </a:xfrm>
            <a:prstGeom prst="leftArrow">
              <a:avLst/>
            </a:prstGeom>
            <a:ln w="28575" cmpd="sng">
              <a:solidFill>
                <a:srgbClr val="0070C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000" b="1" dirty="0">
                  <a:solidFill>
                    <a:srgbClr val="C00000"/>
                  </a:solidFill>
                  <a:latin typeface="仿宋" panose="02010609060101010101" charset="-122"/>
                  <a:ea typeface="仿宋" panose="02010609060101010101" charset="-122"/>
                </a:rPr>
                <a:t>增强内容二：</a:t>
              </a:r>
              <a:r>
                <a:rPr lang="zh-CN" altLang="en-US" sz="2000" b="1" dirty="0">
                  <a:solidFill>
                    <a:prstClr val="black"/>
                  </a:solidFill>
                  <a:latin typeface="仿宋" panose="02010609060101010101" charset="-122"/>
                  <a:ea typeface="仿宋" panose="02010609060101010101" charset="-122"/>
                </a:rPr>
                <a:t>多媒体资源可在线播放</a:t>
              </a:r>
            </a:p>
          </p:txBody>
        </p:sp>
      </p:grpSp>
      <p:pic>
        <p:nvPicPr>
          <p:cNvPr id="14" name="Picture 2" descr="https://timgsa.baidu.com/timg?image&amp;quality=80&amp;size=b9999_10000&amp;sec=1497291463821&amp;di=5dcd1345f48509313df856a5ad99d438&amp;imgtype=0&amp;src=http%3A%2F%2Fbpic.ooopic.com%2F15%2F97%2F36%2F15973627-4f4b81c2cd2c82e4009a3c3129d9e9ff-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710" y="724535"/>
            <a:ext cx="9010015" cy="6133465"/>
          </a:xfrm>
          <a:prstGeom prst="rect">
            <a:avLst/>
          </a:prstGeom>
          <a:noFill/>
          <a:ln w="28575">
            <a:solidFill>
              <a:schemeClr val="tx2">
                <a:lumMod val="50000"/>
              </a:schemeClr>
            </a:solidFill>
          </a:ln>
          <a:extLst>
            <a:ext uri="{909E8E84-426E-40DD-AFC4-6F175D3DCCD1}">
              <a14:hiddenFill xmlns:a14="http://schemas.microsoft.com/office/drawing/2010/main">
                <a:solidFill>
                  <a:srgbClr val="FFFFFF"/>
                </a:solidFill>
              </a14:hiddenFill>
            </a:ext>
          </a:extLst>
        </p:spPr>
      </p:pic>
      <p:pic>
        <p:nvPicPr>
          <p:cNvPr id="15" name="图片 14"/>
          <p:cNvPicPr>
            <a:picLocks noChangeAspect="1"/>
          </p:cNvPicPr>
          <p:nvPr/>
        </p:nvPicPr>
        <p:blipFill>
          <a:blip r:embed="rId4"/>
          <a:stretch>
            <a:fillRect/>
          </a:stretch>
        </p:blipFill>
        <p:spPr>
          <a:xfrm>
            <a:off x="2146673" y="1528340"/>
            <a:ext cx="7974208" cy="45261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stretch>
            <a:fillRect/>
          </a:stretch>
        </p:blipFill>
        <p:spPr>
          <a:xfrm>
            <a:off x="18415" y="-29210"/>
            <a:ext cx="12162155" cy="6871970"/>
          </a:xfrm>
          <a:prstGeom prst="rect">
            <a:avLst/>
          </a:prstGeom>
        </p:spPr>
      </p:pic>
      <p:grpSp>
        <p:nvGrpSpPr>
          <p:cNvPr id="10" name="组合 9"/>
          <p:cNvGrpSpPr/>
          <p:nvPr/>
        </p:nvGrpSpPr>
        <p:grpSpPr>
          <a:xfrm>
            <a:off x="5855498" y="2802825"/>
            <a:ext cx="5599104" cy="2134870"/>
            <a:chOff x="1467270" y="3026881"/>
            <a:chExt cx="6389266" cy="2926895"/>
          </a:xfrm>
        </p:grpSpPr>
        <p:sp>
          <p:nvSpPr>
            <p:cNvPr id="11" name="任意多边形 10"/>
            <p:cNvSpPr/>
            <p:nvPr/>
          </p:nvSpPr>
          <p:spPr>
            <a:xfrm>
              <a:off x="1467270" y="3026881"/>
              <a:ext cx="6389266" cy="609602"/>
            </a:xfrm>
            <a:custGeom>
              <a:avLst/>
              <a:gdLst>
                <a:gd name="connsiteX0" fmla="*/ 47276 w 2268252"/>
                <a:gd name="connsiteY0" fmla="*/ 0 h 283084"/>
                <a:gd name="connsiteX1" fmla="*/ 2220976 w 2268252"/>
                <a:gd name="connsiteY1" fmla="*/ 0 h 283084"/>
                <a:gd name="connsiteX2" fmla="*/ 2268252 w 2268252"/>
                <a:gd name="connsiteY2" fmla="*/ 47276 h 283084"/>
                <a:gd name="connsiteX3" fmla="*/ 2268252 w 2268252"/>
                <a:gd name="connsiteY3" fmla="*/ 283084 h 283084"/>
                <a:gd name="connsiteX4" fmla="*/ 0 w 2268252"/>
                <a:gd name="connsiteY4" fmla="*/ 283084 h 283084"/>
                <a:gd name="connsiteX5" fmla="*/ 0 w 2268252"/>
                <a:gd name="connsiteY5" fmla="*/ 47276 h 283084"/>
                <a:gd name="connsiteX6" fmla="*/ 47276 w 2268252"/>
                <a:gd name="connsiteY6" fmla="*/ 0 h 28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8252" h="283084">
                  <a:moveTo>
                    <a:pt x="47276" y="0"/>
                  </a:moveTo>
                  <a:lnTo>
                    <a:pt x="2220976" y="0"/>
                  </a:lnTo>
                  <a:cubicBezTo>
                    <a:pt x="2247086" y="0"/>
                    <a:pt x="2268252" y="21166"/>
                    <a:pt x="2268252" y="47276"/>
                  </a:cubicBezTo>
                  <a:lnTo>
                    <a:pt x="2268252" y="283084"/>
                  </a:lnTo>
                  <a:lnTo>
                    <a:pt x="0" y="283084"/>
                  </a:lnTo>
                  <a:lnTo>
                    <a:pt x="0" y="47276"/>
                  </a:lnTo>
                  <a:cubicBezTo>
                    <a:pt x="0" y="21166"/>
                    <a:pt x="21166" y="0"/>
                    <a:pt x="47276" y="0"/>
                  </a:cubicBezTo>
                  <a:close/>
                </a:path>
              </a:pathLst>
            </a:custGeom>
            <a:solidFill>
              <a:srgbClr val="0070C0"/>
            </a:solidFill>
            <a:ln w="28575" cap="flat" cmpd="sng" algn="ctr">
              <a:noFill/>
              <a:prstDash val="solid"/>
            </a:ln>
            <a:effectLst/>
          </p:spPr>
          <p:txBody>
            <a:bodyPr anchor="ctr"/>
            <a:lstStyle/>
            <a:p>
              <a:pPr>
                <a:defRPr/>
              </a:pPr>
              <a:r>
                <a:rPr lang="zh-CN" altLang="en-US" b="1" kern="0" dirty="0">
                  <a:solidFill>
                    <a:sysClr val="window" lastClr="FFFFFF"/>
                  </a:solidFill>
                  <a:latin typeface="仿宋" panose="02010609060101010101" charset="-122"/>
                  <a:ea typeface="仿宋" panose="02010609060101010101" charset="-122"/>
                </a:rPr>
                <a:t>“老龄化”在工具书中的解释</a:t>
              </a:r>
            </a:p>
          </p:txBody>
        </p:sp>
        <p:sp>
          <p:nvSpPr>
            <p:cNvPr id="12" name="MH_SubTitle_3"/>
            <p:cNvSpPr/>
            <p:nvPr>
              <p:custDataLst>
                <p:tags r:id="rId1"/>
              </p:custDataLst>
            </p:nvPr>
          </p:nvSpPr>
          <p:spPr>
            <a:xfrm>
              <a:off x="1467270" y="3636288"/>
              <a:ext cx="6388913" cy="2317488"/>
            </a:xfrm>
            <a:prstGeom prst="rect">
              <a:avLst/>
            </a:prstGeom>
            <a:solidFill>
              <a:schemeClr val="bg1"/>
            </a:solidFill>
            <a:ln w="28575" cmpd="sng">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Autofit/>
            </a:bodyPr>
            <a:lstStyle/>
            <a:p>
              <a:pPr>
                <a:defRPr/>
              </a:pPr>
              <a:r>
                <a:rPr lang="zh-CN" altLang="en-US" sz="1465" b="1" dirty="0">
                  <a:solidFill>
                    <a:prstClr val="black"/>
                  </a:solidFill>
                  <a:latin typeface="仿宋" panose="02010609060101010101" charset="-122"/>
                  <a:ea typeface="仿宋" panose="02010609060101010101" charset="-122"/>
                </a:rPr>
                <a:t>亦称“人口老龄化”，老年人口在总人口中所占的比重日趋上升的现象。在人口呈相对稳定的状况下，当人口增长率下降时，低年龄组人口比重逐渐降低，高年龄组人口比重逐渐提高，人口结构呈现老年状态，进入老龄化社会。</a:t>
              </a:r>
              <a:r>
                <a:rPr lang="zh-CN" altLang="en-US" sz="1465" b="1" i="1" dirty="0">
                  <a:solidFill>
                    <a:prstClr val="black">
                      <a:lumMod val="65000"/>
                      <a:lumOff val="35000"/>
                    </a:prstClr>
                  </a:solidFill>
                  <a:latin typeface="仿宋" panose="02010609060101010101" charset="-122"/>
                  <a:ea typeface="仿宋" panose="02010609060101010101" charset="-122"/>
                </a:rPr>
                <a:t>字数：</a:t>
              </a:r>
              <a:r>
                <a:rPr lang="en-US" altLang="zh-CN" sz="1465" b="1" i="1" dirty="0">
                  <a:solidFill>
                    <a:prstClr val="black">
                      <a:lumMod val="65000"/>
                      <a:lumOff val="35000"/>
                    </a:prstClr>
                  </a:solidFill>
                  <a:latin typeface="仿宋" panose="02010609060101010101" charset="-122"/>
                  <a:ea typeface="仿宋" panose="02010609060101010101" charset="-122"/>
                </a:rPr>
                <a:t>189</a:t>
              </a:r>
              <a:r>
                <a:rPr lang="zh-CN" altLang="en-US" sz="1465" b="1" dirty="0">
                  <a:solidFill>
                    <a:prstClr val="black"/>
                  </a:solidFill>
                  <a:latin typeface="仿宋" panose="02010609060101010101" charset="-122"/>
                  <a:ea typeface="仿宋" panose="02010609060101010101" charset="-122"/>
                </a:rPr>
                <a:t>　来源：</a:t>
              </a:r>
              <a:r>
                <a:rPr lang="zh-CN" altLang="en-US" sz="1465" b="1" dirty="0">
                  <a:solidFill>
                    <a:prstClr val="black"/>
                  </a:solidFill>
                  <a:latin typeface="仿宋" panose="02010609060101010101" charset="-122"/>
                  <a:ea typeface="仿宋" panose="02010609060101010101" charset="-122"/>
                  <a:hlinkClick r:id="rId5" tooltip="电梯与自动扶梯技术词典"/>
                </a:rPr>
                <a:t>中华金融辞库</a:t>
              </a:r>
              <a:r>
                <a:rPr lang="zh-CN" altLang="en-US" sz="1465" b="1" dirty="0">
                  <a:solidFill>
                    <a:prstClr val="black"/>
                  </a:solidFill>
                  <a:latin typeface="仿宋" panose="02010609060101010101" charset="-122"/>
                  <a:ea typeface="仿宋" panose="02010609060101010101" charset="-122"/>
                </a:rPr>
                <a:t> </a:t>
              </a:r>
              <a:endParaRPr lang="en-US" altLang="zh-CN" sz="1465" b="1" dirty="0">
                <a:solidFill>
                  <a:prstClr val="black"/>
                </a:solidFill>
                <a:latin typeface="仿宋" panose="02010609060101010101" charset="-122"/>
                <a:ea typeface="仿宋" panose="02010609060101010101" charset="-122"/>
              </a:endParaRPr>
            </a:p>
            <a:p>
              <a:pPr>
                <a:defRPr/>
              </a:pPr>
              <a:endParaRPr lang="en-US" altLang="zh-CN" sz="800" b="1" dirty="0">
                <a:solidFill>
                  <a:prstClr val="black"/>
                </a:solidFill>
                <a:latin typeface="仿宋" panose="02010609060101010101" charset="-122"/>
                <a:ea typeface="仿宋" panose="02010609060101010101" charset="-122"/>
              </a:endParaRPr>
            </a:p>
            <a:p>
              <a:pPr>
                <a:defRPr/>
              </a:pPr>
              <a:r>
                <a:rPr lang="zh-CN" altLang="en-US" sz="1465" b="1" dirty="0">
                  <a:solidFill>
                    <a:prstClr val="black"/>
                  </a:solidFill>
                  <a:latin typeface="仿宋" panose="02010609060101010101" charset="-122"/>
                  <a:ea typeface="仿宋" panose="02010609060101010101" charset="-122"/>
                </a:rPr>
                <a:t>其他解释：</a:t>
              </a:r>
              <a:r>
                <a:rPr lang="en-US" altLang="zh-CN" sz="1465" b="1" u="sng" dirty="0">
                  <a:solidFill>
                    <a:srgbClr val="0066FF"/>
                  </a:solidFill>
                  <a:latin typeface="仿宋" panose="02010609060101010101" charset="-122"/>
                  <a:ea typeface="仿宋" panose="02010609060101010101" charset="-122"/>
                </a:rPr>
                <a:t>《</a:t>
              </a:r>
              <a:r>
                <a:rPr lang="zh-CN" altLang="en-US" sz="1465" b="1" u="sng" dirty="0">
                  <a:solidFill>
                    <a:srgbClr val="0066FF"/>
                  </a:solidFill>
                  <a:latin typeface="仿宋" panose="02010609060101010101" charset="-122"/>
                  <a:ea typeface="仿宋" panose="02010609060101010101" charset="-122"/>
                </a:rPr>
                <a:t>中国卫生管理辞典</a:t>
              </a:r>
              <a:r>
                <a:rPr lang="en-US" altLang="zh-CN" sz="1465" b="1" u="sng" dirty="0">
                  <a:solidFill>
                    <a:srgbClr val="0066FF"/>
                  </a:solidFill>
                  <a:latin typeface="仿宋" panose="02010609060101010101" charset="-122"/>
                  <a:ea typeface="仿宋" panose="02010609060101010101" charset="-122"/>
                </a:rPr>
                <a:t>》</a:t>
              </a:r>
              <a:r>
                <a:rPr lang="en-US" altLang="zh-CN" sz="1465" b="1" dirty="0">
                  <a:solidFill>
                    <a:prstClr val="black"/>
                  </a:solidFill>
                  <a:latin typeface="仿宋" panose="02010609060101010101" charset="-122"/>
                  <a:ea typeface="仿宋" panose="02010609060101010101" charset="-122"/>
                </a:rPr>
                <a:t>    </a:t>
              </a:r>
              <a:r>
                <a:rPr lang="en-US" altLang="zh-CN" sz="1465" b="1" u="sng" dirty="0">
                  <a:solidFill>
                    <a:srgbClr val="0066FF"/>
                  </a:solidFill>
                  <a:latin typeface="仿宋" panose="02010609060101010101" charset="-122"/>
                  <a:ea typeface="仿宋" panose="02010609060101010101" charset="-122"/>
                </a:rPr>
                <a:t>《</a:t>
              </a:r>
              <a:r>
                <a:rPr lang="zh-CN" altLang="en-US" sz="1465" b="1" u="sng" dirty="0">
                  <a:solidFill>
                    <a:srgbClr val="0066FF"/>
                  </a:solidFill>
                  <a:latin typeface="仿宋" panose="02010609060101010101" charset="-122"/>
                  <a:ea typeface="仿宋" panose="02010609060101010101" charset="-122"/>
                </a:rPr>
                <a:t>新编老年学词典</a:t>
              </a:r>
              <a:r>
                <a:rPr lang="en-US" altLang="zh-CN" sz="1465" b="1" u="sng" dirty="0">
                  <a:solidFill>
                    <a:srgbClr val="0066FF"/>
                  </a:solidFill>
                  <a:latin typeface="仿宋" panose="02010609060101010101" charset="-122"/>
                  <a:ea typeface="仿宋" panose="02010609060101010101" charset="-122"/>
                </a:rPr>
                <a:t>》</a:t>
              </a:r>
              <a:endParaRPr lang="zh-CN" altLang="en-US" sz="1465" b="1" u="sng" dirty="0">
                <a:solidFill>
                  <a:srgbClr val="0066FF"/>
                </a:solidFill>
                <a:latin typeface="仿宋" panose="02010609060101010101" charset="-122"/>
                <a:ea typeface="仿宋" panose="02010609060101010101" charset="-122"/>
              </a:endParaRPr>
            </a:p>
          </p:txBody>
        </p:sp>
      </p:grpSp>
      <p:grpSp>
        <p:nvGrpSpPr>
          <p:cNvPr id="3" name="组合 2"/>
          <p:cNvGrpSpPr/>
          <p:nvPr/>
        </p:nvGrpSpPr>
        <p:grpSpPr>
          <a:xfrm>
            <a:off x="1742440" y="4677410"/>
            <a:ext cx="4666615" cy="995680"/>
            <a:chOff x="2744" y="7366"/>
            <a:chExt cx="7349" cy="1568"/>
          </a:xfrm>
        </p:grpSpPr>
        <p:sp>
          <p:nvSpPr>
            <p:cNvPr id="13" name="矩形标注 12"/>
            <p:cNvSpPr/>
            <p:nvPr/>
          </p:nvSpPr>
          <p:spPr>
            <a:xfrm>
              <a:off x="2744" y="7366"/>
              <a:ext cx="6114" cy="1569"/>
            </a:xfrm>
            <a:prstGeom prst="wedgeRectCallout">
              <a:avLst>
                <a:gd name="adj1" fmla="val 56034"/>
                <a:gd name="adj2" fmla="val 19335"/>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000" b="1" dirty="0">
                  <a:solidFill>
                    <a:srgbClr val="C00000"/>
                  </a:solidFill>
                  <a:latin typeface="仿宋" panose="02010609060101010101" charset="-122"/>
                  <a:ea typeface="仿宋" panose="02010609060101010101" charset="-122"/>
                </a:rPr>
                <a:t>增强内容三：</a:t>
              </a:r>
              <a:r>
                <a:rPr lang="zh-CN" altLang="en-US" sz="2000" b="1" dirty="0">
                  <a:solidFill>
                    <a:schemeClr val="tx1"/>
                  </a:solidFill>
                  <a:latin typeface="仿宋" panose="02010609060101010101" charset="-122"/>
                  <a:ea typeface="仿宋" panose="02010609060101010101" charset="-122"/>
                </a:rPr>
                <a:t>在概念、术语、定义等知识元上自动加链接并能与</a:t>
              </a:r>
              <a:r>
                <a:rPr lang="en-US" altLang="zh-CN" sz="2000" b="1" dirty="0">
                  <a:solidFill>
                    <a:schemeClr val="tx1"/>
                  </a:solidFill>
                  <a:latin typeface="仿宋" panose="02010609060101010101" charset="-122"/>
                  <a:ea typeface="仿宋" panose="02010609060101010101" charset="-122"/>
                </a:rPr>
                <a:t>CNKI</a:t>
              </a:r>
              <a:r>
                <a:rPr lang="zh-CN" altLang="en-US" sz="2000" b="1" dirty="0">
                  <a:solidFill>
                    <a:schemeClr val="tx1"/>
                  </a:solidFill>
                  <a:latin typeface="仿宋" panose="02010609060101010101" charset="-122"/>
                  <a:ea typeface="仿宋" panose="02010609060101010101" charset="-122"/>
                </a:rPr>
                <a:t>知识元库关联并显示内容；</a:t>
              </a:r>
            </a:p>
          </p:txBody>
        </p:sp>
        <p:sp>
          <p:nvSpPr>
            <p:cNvPr id="14" name="矩形 13"/>
            <p:cNvSpPr/>
            <p:nvPr/>
          </p:nvSpPr>
          <p:spPr>
            <a:xfrm>
              <a:off x="9221" y="8172"/>
              <a:ext cx="873" cy="532"/>
            </a:xfrm>
            <a:prstGeom prst="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grpSp>
        <p:nvGrpSpPr>
          <p:cNvPr id="2" name="组合 1"/>
          <p:cNvGrpSpPr/>
          <p:nvPr/>
        </p:nvGrpSpPr>
        <p:grpSpPr>
          <a:xfrm>
            <a:off x="889781" y="1801362"/>
            <a:ext cx="2340000" cy="607751"/>
            <a:chOff x="1531993" y="1839835"/>
            <a:chExt cx="2340000" cy="607751"/>
          </a:xfrm>
          <a:solidFill>
            <a:srgbClr val="0070C0"/>
          </a:solidFill>
        </p:grpSpPr>
        <p:sp>
          <p:nvSpPr>
            <p:cNvPr id="45" name="Chevron 44"/>
            <p:cNvSpPr/>
            <p:nvPr/>
          </p:nvSpPr>
          <p:spPr>
            <a:xfrm>
              <a:off x="1531993" y="1839835"/>
              <a:ext cx="2340000" cy="607751"/>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仿宋" panose="02010609060101010101" charset="-122"/>
                <a:ea typeface="仿宋" panose="02010609060101010101" charset="-122"/>
              </a:endParaRPr>
            </a:p>
          </p:txBody>
        </p:sp>
        <p:sp>
          <p:nvSpPr>
            <p:cNvPr id="83" name="文本框 82"/>
            <p:cNvSpPr txBox="1"/>
            <p:nvPr/>
          </p:nvSpPr>
          <p:spPr>
            <a:xfrm>
              <a:off x="1997318" y="1912878"/>
              <a:ext cx="1469809" cy="460375"/>
            </a:xfrm>
            <a:prstGeom prst="rect">
              <a:avLst/>
            </a:prstGeom>
            <a:noFill/>
          </p:spPr>
          <p:txBody>
            <a:bodyPr wrap="square" rtlCol="0">
              <a:spAutoFit/>
            </a:bodyPr>
            <a:lstStyle/>
            <a:p>
              <a:r>
                <a:rPr lang="zh-CN" altLang="en-US" sz="2400" b="1" dirty="0" smtClean="0">
                  <a:solidFill>
                    <a:schemeClr val="bg1"/>
                  </a:solidFill>
                  <a:latin typeface="仿宋" panose="02010609060101010101" charset="-122"/>
                  <a:ea typeface="仿宋" panose="02010609060101010101" charset="-122"/>
                </a:rPr>
                <a:t>增强出版</a:t>
              </a:r>
            </a:p>
          </p:txBody>
        </p:sp>
      </p:grpSp>
      <p:grpSp>
        <p:nvGrpSpPr>
          <p:cNvPr id="4" name="组合 3"/>
          <p:cNvGrpSpPr/>
          <p:nvPr/>
        </p:nvGrpSpPr>
        <p:grpSpPr>
          <a:xfrm>
            <a:off x="2110740" y="5673725"/>
            <a:ext cx="4944745" cy="1137285"/>
            <a:chOff x="3324" y="8935"/>
            <a:chExt cx="7787" cy="1791"/>
          </a:xfrm>
        </p:grpSpPr>
        <p:sp>
          <p:nvSpPr>
            <p:cNvPr id="5" name="矩形 4"/>
            <p:cNvSpPr/>
            <p:nvPr/>
          </p:nvSpPr>
          <p:spPr>
            <a:xfrm>
              <a:off x="9825" y="10238"/>
              <a:ext cx="1287" cy="488"/>
            </a:xfrm>
            <a:prstGeom prst="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6" name="矩形标注 5"/>
            <p:cNvSpPr/>
            <p:nvPr/>
          </p:nvSpPr>
          <p:spPr>
            <a:xfrm>
              <a:off x="3324" y="8935"/>
              <a:ext cx="5826" cy="1723"/>
            </a:xfrm>
            <a:prstGeom prst="wedgeRectCallout">
              <a:avLst>
                <a:gd name="adj1" fmla="val 59483"/>
                <a:gd name="adj2" fmla="val 31042"/>
              </a:avLst>
            </a:prstGeom>
            <a:ln w="28575" cmpd="sng">
              <a:solidFill>
                <a:srgbClr val="0070C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000" b="1" dirty="0">
                  <a:solidFill>
                    <a:srgbClr val="C00000"/>
                  </a:solidFill>
                  <a:latin typeface="仿宋" panose="02010609060101010101" charset="-122"/>
                  <a:ea typeface="仿宋" panose="02010609060101010101" charset="-122"/>
                </a:rPr>
                <a:t>增强内容四：</a:t>
              </a:r>
              <a:r>
                <a:rPr lang="zh-CN" altLang="en-US" sz="2000" b="1" dirty="0">
                  <a:solidFill>
                    <a:schemeClr val="tx1"/>
                  </a:solidFill>
                  <a:latin typeface="仿宋" panose="02010609060101010101" charset="-122"/>
                  <a:ea typeface="仿宋" panose="02010609060101010101" charset="-122"/>
                </a:rPr>
                <a:t>图表可关联分析数据和原始的数据，支持获取下载数据表格；</a:t>
              </a:r>
            </a:p>
          </p:txBody>
        </p:sp>
      </p:grpSp>
      <p:pic>
        <p:nvPicPr>
          <p:cNvPr id="9" name="图片 8"/>
          <p:cNvPicPr>
            <a:picLocks noChangeAspect="1"/>
          </p:cNvPicPr>
          <p:nvPr/>
        </p:nvPicPr>
        <p:blipFill>
          <a:blip r:embed="rId6"/>
          <a:stretch>
            <a:fillRect/>
          </a:stretch>
        </p:blipFill>
        <p:spPr>
          <a:xfrm>
            <a:off x="3373688" y="3571440"/>
            <a:ext cx="7010400" cy="1955800"/>
          </a:xfrm>
          <a:prstGeom prst="roundRect">
            <a:avLst/>
          </a:prstGeom>
          <a:ln w="28575" cmpd="sng">
            <a:solidFill>
              <a:srgbClr val="0070C0"/>
            </a:solidFill>
            <a:prstDash val="solid"/>
          </a:ln>
        </p:spPr>
      </p:pic>
      <p:sp>
        <p:nvSpPr>
          <p:cNvPr id="58" name="矩形 57"/>
          <p:cNvSpPr/>
          <p:nvPr/>
        </p:nvSpPr>
        <p:spPr>
          <a:xfrm>
            <a:off x="1560255" y="2757108"/>
            <a:ext cx="9145272" cy="1920213"/>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indent="0" algn="ctr">
              <a:lnSpc>
                <a:spcPct val="150000"/>
              </a:lnSpc>
              <a:buClr>
                <a:srgbClr val="0070C0"/>
              </a:buClr>
              <a:buFont typeface="Wingdings" panose="05000000000000000000" pitchFamily="2" charset="2"/>
              <a:buNone/>
            </a:pPr>
            <a:r>
              <a:rPr lang="en-US" altLang="zh-CN" sz="2400" b="1" dirty="0">
                <a:solidFill>
                  <a:srgbClr val="FFFFFF"/>
                </a:solidFill>
                <a:latin typeface="仿宋" panose="02010609060101010101" charset="-122"/>
                <a:ea typeface="仿宋" panose="02010609060101010101" charset="-122"/>
                <a:sym typeface="+mn-ea"/>
              </a:rPr>
              <a:t>* </a:t>
            </a:r>
            <a:r>
              <a:rPr lang="zh-CN" altLang="en-US" sz="2400" b="1" dirty="0">
                <a:solidFill>
                  <a:srgbClr val="FFFFFF"/>
                </a:solidFill>
                <a:latin typeface="仿宋" panose="02010609060101010101" charset="-122"/>
                <a:ea typeface="仿宋" panose="02010609060101010101" charset="-122"/>
                <a:sym typeface="+mn-ea"/>
              </a:rPr>
              <a:t>增强出版：在碎片化内容单元上 实现交互和内外部知识关联展示，构建了文献知网节和碎片化知网节，实现了数字化、全媒体无障碍阅读学习。</a:t>
            </a:r>
            <a:endParaRPr lang="zh-CN" altLang="en-US" sz="2400" b="1" dirty="0">
              <a:solidFill>
                <a:prstClr val="white"/>
              </a:solidFill>
              <a:latin typeface="仿宋" panose="02010609060101010101" charset="-122"/>
              <a:ea typeface="仿宋"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22" presetClass="exit" presetSubtype="4" fill="hold" nodeType="withEffect">
                                  <p:stCondLst>
                                    <p:cond delay="0"/>
                                  </p:stCondLst>
                                  <p:childTnLst>
                                    <p:animEffect transition="out" filter="wipe(down)">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righ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wipe(left)">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3"/>
</p:tagLst>
</file>

<file path=ppt/tags/tag10.xml><?xml version="1.0" encoding="utf-8"?>
<p:tagLst xmlns:a="http://schemas.openxmlformats.org/drawingml/2006/main" xmlns:r="http://schemas.openxmlformats.org/officeDocument/2006/relationships" xmlns:p="http://schemas.openxmlformats.org/presentationml/2006/main">
  <p:tag name="MH" val="20160326095826"/>
  <p:tag name="MH_LIBRARY" val="GRAPHIC"/>
  <p:tag name="MH_TYPE" val="SubTitle"/>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60326095826"/>
  <p:tag name="MH_LIBRARY" val="GRAPHIC"/>
  <p:tag name="MH_TYPE" val="SubTitle"/>
  <p:tag name="MH_ORDER" val="4"/>
</p:tagLst>
</file>

<file path=ppt/tags/tag15.xml><?xml version="1.0" encoding="utf-8"?>
<p:tagLst xmlns:a="http://schemas.openxmlformats.org/drawingml/2006/main" xmlns:r="http://schemas.openxmlformats.org/officeDocument/2006/relationships" xmlns:p="http://schemas.openxmlformats.org/presentationml/2006/main">
  <p:tag name="MH" val="20160523132807"/>
  <p:tag name="MH_LIBRARY" val="GRAPHIC"/>
  <p:tag name="MH_TYPE" val="Other"/>
  <p:tag name="MH_ORDER" val="9"/>
</p:tagLst>
</file>

<file path=ppt/tags/tag16.xml><?xml version="1.0" encoding="utf-8"?>
<p:tagLst xmlns:a="http://schemas.openxmlformats.org/drawingml/2006/main" xmlns:r="http://schemas.openxmlformats.org/officeDocument/2006/relationships" xmlns:p="http://schemas.openxmlformats.org/presentationml/2006/main">
  <p:tag name="MH" val="20160523132807"/>
  <p:tag name="MH_LIBRARY" val="GRAPHIC"/>
  <p:tag name="MH_TYPE" val="SubTitle"/>
  <p:tag name="MH_ORDER" val="5"/>
</p:tagLst>
</file>

<file path=ppt/tags/tag17.xml><?xml version="1.0" encoding="utf-8"?>
<p:tagLst xmlns:a="http://schemas.openxmlformats.org/drawingml/2006/main" xmlns:r="http://schemas.openxmlformats.org/officeDocument/2006/relationships" xmlns:p="http://schemas.openxmlformats.org/presentationml/2006/main">
  <p:tag name="MH" val="20160523132807"/>
  <p:tag name="MH_LIBRARY" val="GRAPHIC"/>
  <p:tag name="MH_TYPE" val="Other"/>
  <p:tag name="MH_ORDER" val="3"/>
</p:tagLst>
</file>

<file path=ppt/tags/tag18.xml><?xml version="1.0" encoding="utf-8"?>
<p:tagLst xmlns:a="http://schemas.openxmlformats.org/drawingml/2006/main" xmlns:r="http://schemas.openxmlformats.org/officeDocument/2006/relationships" xmlns:p="http://schemas.openxmlformats.org/presentationml/2006/main">
  <p:tag name="MH" val="20160523132807"/>
  <p:tag name="MH_LIBRARY" val="GRAPHIC"/>
  <p:tag name="MH_TYPE" val="SubTitle"/>
  <p:tag name="MH_ORDER" val="2"/>
</p:tagLst>
</file>

<file path=ppt/tags/tag19.xml><?xml version="1.0" encoding="utf-8"?>
<p:tagLst xmlns:a="http://schemas.openxmlformats.org/drawingml/2006/main" xmlns:r="http://schemas.openxmlformats.org/officeDocument/2006/relationships" xmlns:p="http://schemas.openxmlformats.org/presentationml/2006/main">
  <p:tag name="MH" val="20160523132750"/>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326095826"/>
  <p:tag name="MH_LIBRARY" val="GRAPHIC"/>
  <p:tag name="MH_TYPE" val="SubTitle"/>
  <p:tag name="MH_ORDER" val="4"/>
</p:tagLst>
</file>

<file path=ppt/tags/tag20.xml><?xml version="1.0" encoding="utf-8"?>
<p:tagLst xmlns:a="http://schemas.openxmlformats.org/drawingml/2006/main" xmlns:r="http://schemas.openxmlformats.org/officeDocument/2006/relationships" xmlns:p="http://schemas.openxmlformats.org/presentationml/2006/main">
  <p:tag name="MH" val="20160523132750"/>
  <p:tag name="MH_LIBRARY" val="GRAPHIC"/>
  <p:tag name="MH_TYPE" val="SubTitle"/>
  <p:tag name="MH_ORDER" val="2"/>
</p:tagLst>
</file>

<file path=ppt/tags/tag21.xml><?xml version="1.0" encoding="utf-8"?>
<p:tagLst xmlns:a="http://schemas.openxmlformats.org/drawingml/2006/main" xmlns:r="http://schemas.openxmlformats.org/officeDocument/2006/relationships" xmlns:p="http://schemas.openxmlformats.org/presentationml/2006/main">
  <p:tag name="MH" val="20160523132750"/>
  <p:tag name="MH_LIBRARY" val="GRAPHIC"/>
  <p:tag name="MH_TYPE" val="SubTitle"/>
  <p:tag name="MH_ORDER" val="2"/>
</p:tagLst>
</file>

<file path=ppt/tags/tag22.xml><?xml version="1.0" encoding="utf-8"?>
<p:tagLst xmlns:a="http://schemas.openxmlformats.org/drawingml/2006/main" xmlns:r="http://schemas.openxmlformats.org/officeDocument/2006/relationships" xmlns:p="http://schemas.openxmlformats.org/presentationml/2006/main">
  <p:tag name="MH" val="20160523132750"/>
  <p:tag name="MH_LIBRARY" val="GRAPHIC"/>
  <p:tag name="MH_TYPE" val="SubTitle"/>
  <p:tag name="MH_ORDER" val="2"/>
</p:tagLst>
</file>

<file path=ppt/tags/tag23.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2"/>
</p:tagLst>
</file>

<file path=ppt/tags/tag24.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3"/>
</p:tagLst>
</file>

<file path=ppt/tags/tag25.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2"/>
</p:tagLst>
</file>

<file path=ppt/tags/tag26.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3"/>
</p:tagLst>
</file>

<file path=ppt/tags/tag27.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2"/>
</p:tagLst>
</file>

<file path=ppt/tags/tag28.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2"/>
</p:tagLst>
</file>

<file path=ppt/tags/tag29.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2"/>
</p:tagLst>
</file>

<file path=ppt/tags/tag31.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3"/>
</p:tagLst>
</file>

<file path=ppt/tags/tag32.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TotalTime>
  <Words>2113</Words>
  <Application>Microsoft Office PowerPoint</Application>
  <PresentationFormat>宽屏</PresentationFormat>
  <Paragraphs>274</Paragraphs>
  <Slides>28</Slides>
  <Notes>4</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28</vt:i4>
      </vt:variant>
    </vt:vector>
  </HeadingPairs>
  <TitlesOfParts>
    <vt:vector size="39" baseType="lpstr">
      <vt:lpstr>Arial Unicode MS</vt:lpstr>
      <vt:lpstr>仿宋</vt:lpstr>
      <vt:lpstr>宋体</vt:lpstr>
      <vt:lpstr>微软雅黑</vt:lpstr>
      <vt:lpstr>Arial</vt:lpstr>
      <vt:lpstr>Calibri</vt:lpstr>
      <vt:lpstr>Calibri Light</vt:lpstr>
      <vt:lpstr>Times New Roman</vt:lpstr>
      <vt:lpstr>Wingdings</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taohongyan</dc:creator>
  <cp:lastModifiedBy>CNKI</cp:lastModifiedBy>
  <cp:revision>202</cp:revision>
  <dcterms:created xsi:type="dcterms:W3CDTF">2017-05-25T06:27:00Z</dcterms:created>
  <dcterms:modified xsi:type="dcterms:W3CDTF">2017-10-22T04:56:42Z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2052-10.1.0.6749</vt:lpwstr>
  </property>
</Properties>
</file>